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28803600" cy="43205400"/>
  <p:notesSz cx="6858000" cy="9144000"/>
  <p:defaultTextStyle>
    <a:defPPr>
      <a:defRPr lang="en-US"/>
    </a:defPPr>
    <a:lvl1pPr marL="0" algn="l" defTabSz="2056572" rtl="0" eaLnBrk="1" latinLnBrk="0" hangingPunct="1">
      <a:defRPr sz="8100" kern="1200">
        <a:solidFill>
          <a:schemeClr val="tx1"/>
        </a:solidFill>
        <a:latin typeface="+mn-lt"/>
        <a:ea typeface="+mn-ea"/>
        <a:cs typeface="+mn-cs"/>
      </a:defRPr>
    </a:lvl1pPr>
    <a:lvl2pPr marL="2056572" algn="l" defTabSz="2056572" rtl="0" eaLnBrk="1" latinLnBrk="0" hangingPunct="1">
      <a:defRPr sz="8100" kern="1200">
        <a:solidFill>
          <a:schemeClr val="tx1"/>
        </a:solidFill>
        <a:latin typeface="+mn-lt"/>
        <a:ea typeface="+mn-ea"/>
        <a:cs typeface="+mn-cs"/>
      </a:defRPr>
    </a:lvl2pPr>
    <a:lvl3pPr marL="4113162" algn="l" defTabSz="2056572" rtl="0" eaLnBrk="1" latinLnBrk="0" hangingPunct="1">
      <a:defRPr sz="8100" kern="1200">
        <a:solidFill>
          <a:schemeClr val="tx1"/>
        </a:solidFill>
        <a:latin typeface="+mn-lt"/>
        <a:ea typeface="+mn-ea"/>
        <a:cs typeface="+mn-cs"/>
      </a:defRPr>
    </a:lvl3pPr>
    <a:lvl4pPr marL="6169734" algn="l" defTabSz="2056572" rtl="0" eaLnBrk="1" latinLnBrk="0" hangingPunct="1">
      <a:defRPr sz="8100" kern="1200">
        <a:solidFill>
          <a:schemeClr val="tx1"/>
        </a:solidFill>
        <a:latin typeface="+mn-lt"/>
        <a:ea typeface="+mn-ea"/>
        <a:cs typeface="+mn-cs"/>
      </a:defRPr>
    </a:lvl4pPr>
    <a:lvl5pPr marL="8226306" algn="l" defTabSz="2056572" rtl="0" eaLnBrk="1" latinLnBrk="0" hangingPunct="1">
      <a:defRPr sz="8100" kern="1200">
        <a:solidFill>
          <a:schemeClr val="tx1"/>
        </a:solidFill>
        <a:latin typeface="+mn-lt"/>
        <a:ea typeface="+mn-ea"/>
        <a:cs typeface="+mn-cs"/>
      </a:defRPr>
    </a:lvl5pPr>
    <a:lvl6pPr marL="10282892" algn="l" defTabSz="2056572" rtl="0" eaLnBrk="1" latinLnBrk="0" hangingPunct="1">
      <a:defRPr sz="8100" kern="1200">
        <a:solidFill>
          <a:schemeClr val="tx1"/>
        </a:solidFill>
        <a:latin typeface="+mn-lt"/>
        <a:ea typeface="+mn-ea"/>
        <a:cs typeface="+mn-cs"/>
      </a:defRPr>
    </a:lvl6pPr>
    <a:lvl7pPr marL="12339468" algn="l" defTabSz="2056572" rtl="0" eaLnBrk="1" latinLnBrk="0" hangingPunct="1">
      <a:defRPr sz="8100" kern="1200">
        <a:solidFill>
          <a:schemeClr val="tx1"/>
        </a:solidFill>
        <a:latin typeface="+mn-lt"/>
        <a:ea typeface="+mn-ea"/>
        <a:cs typeface="+mn-cs"/>
      </a:defRPr>
    </a:lvl7pPr>
    <a:lvl8pPr marL="14396040" algn="l" defTabSz="2056572" rtl="0" eaLnBrk="1" latinLnBrk="0" hangingPunct="1">
      <a:defRPr sz="8100" kern="1200">
        <a:solidFill>
          <a:schemeClr val="tx1"/>
        </a:solidFill>
        <a:latin typeface="+mn-lt"/>
        <a:ea typeface="+mn-ea"/>
        <a:cs typeface="+mn-cs"/>
      </a:defRPr>
    </a:lvl8pPr>
    <a:lvl9pPr marL="16452612" algn="l" defTabSz="2056572" rtl="0" eaLnBrk="1" latinLnBrk="0" hangingPunct="1">
      <a:defRPr sz="8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82525"/>
    <a:srgbClr val="FDFF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5" d="100"/>
          <a:sy n="75" d="100"/>
        </p:scale>
        <p:origin x="-1128" y="1152"/>
      </p:cViewPr>
      <p:guideLst>
        <p:guide orient="horz" pos="13608"/>
        <p:guide pos="907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056752-3014-5743-AED8-D47E53E02B65}" type="datetime1">
              <a:rPr lang="en-GB" smtClean="0"/>
              <a:t>10/06/2014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E72B7C-24BA-5646-A84A-E0B47E78199D}" type="slidenum">
              <a:rPr lang="en-US" smtClean="0"/>
              <a:t>‹#›</a:t>
            </a:fld>
            <a:endParaRPr lang="en-US"/>
          </a:p>
        </p:txBody>
      </p:sp>
    </p:spTree>
    <p:extLst>
      <p:ext uri="{BB962C8B-B14F-4D97-AF65-F5344CB8AC3E}">
        <p14:creationId xmlns:p14="http://schemas.microsoft.com/office/powerpoint/2010/main" val="17105454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06901A-1A18-DD40-9CA3-313C3987E321}" type="datetime1">
              <a:rPr lang="en-GB" smtClean="0"/>
              <a:t>10/06/2014</a:t>
            </a:fld>
            <a:endParaRPr lang="en-US"/>
          </a:p>
        </p:txBody>
      </p:sp>
      <p:sp>
        <p:nvSpPr>
          <p:cNvPr id="4" name="Slide Image Placeholder 3"/>
          <p:cNvSpPr>
            <a:spLocks noGrp="1" noRot="1" noChangeAspect="1"/>
          </p:cNvSpPr>
          <p:nvPr>
            <p:ph type="sldImg" idx="2"/>
          </p:nvPr>
        </p:nvSpPr>
        <p:spPr>
          <a:xfrm>
            <a:off x="2286000" y="685800"/>
            <a:ext cx="228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41C406-EB8F-D24C-BB5C-3FEA6FBF9791}" type="slidenum">
              <a:rPr lang="en-US" smtClean="0"/>
              <a:t>‹#›</a:t>
            </a:fld>
            <a:endParaRPr lang="en-US"/>
          </a:p>
        </p:txBody>
      </p:sp>
    </p:spTree>
    <p:extLst>
      <p:ext uri="{BB962C8B-B14F-4D97-AF65-F5344CB8AC3E}">
        <p14:creationId xmlns:p14="http://schemas.microsoft.com/office/powerpoint/2010/main" val="1389171836"/>
      </p:ext>
    </p:extLst>
  </p:cSld>
  <p:clrMap bg1="lt1" tx1="dk1" bg2="lt2" tx2="dk2" accent1="accent1" accent2="accent2" accent3="accent3" accent4="accent4" accent5="accent5" accent6="accent6" hlink="hlink" folHlink="folHlink"/>
  <p:hf hdr="0" ftr="0" dt="0"/>
  <p:notesStyle>
    <a:lvl1pPr marL="0" algn="l" defTabSz="2056572" rtl="0" eaLnBrk="1" latinLnBrk="0" hangingPunct="1">
      <a:defRPr sz="5400" kern="1200">
        <a:solidFill>
          <a:schemeClr val="tx1"/>
        </a:solidFill>
        <a:latin typeface="+mn-lt"/>
        <a:ea typeface="+mn-ea"/>
        <a:cs typeface="+mn-cs"/>
      </a:defRPr>
    </a:lvl1pPr>
    <a:lvl2pPr marL="2056572" algn="l" defTabSz="2056572" rtl="0" eaLnBrk="1" latinLnBrk="0" hangingPunct="1">
      <a:defRPr sz="5400" kern="1200">
        <a:solidFill>
          <a:schemeClr val="tx1"/>
        </a:solidFill>
        <a:latin typeface="+mn-lt"/>
        <a:ea typeface="+mn-ea"/>
        <a:cs typeface="+mn-cs"/>
      </a:defRPr>
    </a:lvl2pPr>
    <a:lvl3pPr marL="4113162" algn="l" defTabSz="2056572" rtl="0" eaLnBrk="1" latinLnBrk="0" hangingPunct="1">
      <a:defRPr sz="5400" kern="1200">
        <a:solidFill>
          <a:schemeClr val="tx1"/>
        </a:solidFill>
        <a:latin typeface="+mn-lt"/>
        <a:ea typeface="+mn-ea"/>
        <a:cs typeface="+mn-cs"/>
      </a:defRPr>
    </a:lvl3pPr>
    <a:lvl4pPr marL="6169734" algn="l" defTabSz="2056572" rtl="0" eaLnBrk="1" latinLnBrk="0" hangingPunct="1">
      <a:defRPr sz="5400" kern="1200">
        <a:solidFill>
          <a:schemeClr val="tx1"/>
        </a:solidFill>
        <a:latin typeface="+mn-lt"/>
        <a:ea typeface="+mn-ea"/>
        <a:cs typeface="+mn-cs"/>
      </a:defRPr>
    </a:lvl4pPr>
    <a:lvl5pPr marL="8226306" algn="l" defTabSz="2056572" rtl="0" eaLnBrk="1" latinLnBrk="0" hangingPunct="1">
      <a:defRPr sz="5400" kern="1200">
        <a:solidFill>
          <a:schemeClr val="tx1"/>
        </a:solidFill>
        <a:latin typeface="+mn-lt"/>
        <a:ea typeface="+mn-ea"/>
        <a:cs typeface="+mn-cs"/>
      </a:defRPr>
    </a:lvl5pPr>
    <a:lvl6pPr marL="10282892" algn="l" defTabSz="2056572" rtl="0" eaLnBrk="1" latinLnBrk="0" hangingPunct="1">
      <a:defRPr sz="5400" kern="1200">
        <a:solidFill>
          <a:schemeClr val="tx1"/>
        </a:solidFill>
        <a:latin typeface="+mn-lt"/>
        <a:ea typeface="+mn-ea"/>
        <a:cs typeface="+mn-cs"/>
      </a:defRPr>
    </a:lvl6pPr>
    <a:lvl7pPr marL="12339468" algn="l" defTabSz="2056572" rtl="0" eaLnBrk="1" latinLnBrk="0" hangingPunct="1">
      <a:defRPr sz="5400" kern="1200">
        <a:solidFill>
          <a:schemeClr val="tx1"/>
        </a:solidFill>
        <a:latin typeface="+mn-lt"/>
        <a:ea typeface="+mn-ea"/>
        <a:cs typeface="+mn-cs"/>
      </a:defRPr>
    </a:lvl7pPr>
    <a:lvl8pPr marL="14396040" algn="l" defTabSz="2056572" rtl="0" eaLnBrk="1" latinLnBrk="0" hangingPunct="1">
      <a:defRPr sz="5400" kern="1200">
        <a:solidFill>
          <a:schemeClr val="tx1"/>
        </a:solidFill>
        <a:latin typeface="+mn-lt"/>
        <a:ea typeface="+mn-ea"/>
        <a:cs typeface="+mn-cs"/>
      </a:defRPr>
    </a:lvl8pPr>
    <a:lvl9pPr marL="16452612" algn="l" defTabSz="2056572"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685800"/>
            <a:ext cx="228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41C406-EB8F-D24C-BB5C-3FEA6FBF9791}" type="slidenum">
              <a:rPr lang="en-US" smtClean="0"/>
              <a:t>1</a:t>
            </a:fld>
            <a:endParaRPr lang="en-US"/>
          </a:p>
        </p:txBody>
      </p:sp>
    </p:spTree>
    <p:extLst>
      <p:ext uri="{BB962C8B-B14F-4D97-AF65-F5344CB8AC3E}">
        <p14:creationId xmlns:p14="http://schemas.microsoft.com/office/powerpoint/2010/main" val="695140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13421680"/>
            <a:ext cx="24483060" cy="9261158"/>
          </a:xfrm>
        </p:spPr>
        <p:txBody>
          <a:bodyPr/>
          <a:lstStyle/>
          <a:p>
            <a:r>
              <a:rPr lang="en-GB" smtClean="0"/>
              <a:t>Click to edit Master title style</a:t>
            </a:r>
            <a:endParaRPr lang="en-US"/>
          </a:p>
        </p:txBody>
      </p:sp>
      <p:sp>
        <p:nvSpPr>
          <p:cNvPr id="3" name="Subtitle 2"/>
          <p:cNvSpPr>
            <a:spLocks noGrp="1"/>
          </p:cNvSpPr>
          <p:nvPr>
            <p:ph type="subTitle" idx="1"/>
          </p:nvPr>
        </p:nvSpPr>
        <p:spPr>
          <a:xfrm>
            <a:off x="4320540" y="24483060"/>
            <a:ext cx="20162520" cy="11041380"/>
          </a:xfrm>
        </p:spPr>
        <p:txBody>
          <a:bodyPr/>
          <a:lstStyle>
            <a:lvl1pPr marL="0" indent="0" algn="ctr">
              <a:buNone/>
              <a:defRPr>
                <a:solidFill>
                  <a:schemeClr val="tx1">
                    <a:tint val="75000"/>
                  </a:schemeClr>
                </a:solidFill>
              </a:defRPr>
            </a:lvl1pPr>
            <a:lvl2pPr marL="2056572" indent="0" algn="ctr">
              <a:buNone/>
              <a:defRPr>
                <a:solidFill>
                  <a:schemeClr val="tx1">
                    <a:tint val="75000"/>
                  </a:schemeClr>
                </a:solidFill>
              </a:defRPr>
            </a:lvl2pPr>
            <a:lvl3pPr marL="4113162" indent="0" algn="ctr">
              <a:buNone/>
              <a:defRPr>
                <a:solidFill>
                  <a:schemeClr val="tx1">
                    <a:tint val="75000"/>
                  </a:schemeClr>
                </a:solidFill>
              </a:defRPr>
            </a:lvl3pPr>
            <a:lvl4pPr marL="6169734" indent="0" algn="ctr">
              <a:buNone/>
              <a:defRPr>
                <a:solidFill>
                  <a:schemeClr val="tx1">
                    <a:tint val="75000"/>
                  </a:schemeClr>
                </a:solidFill>
              </a:defRPr>
            </a:lvl4pPr>
            <a:lvl5pPr marL="8226306" indent="0" algn="ctr">
              <a:buNone/>
              <a:defRPr>
                <a:solidFill>
                  <a:schemeClr val="tx1">
                    <a:tint val="75000"/>
                  </a:schemeClr>
                </a:solidFill>
              </a:defRPr>
            </a:lvl5pPr>
            <a:lvl6pPr marL="10282892" indent="0" algn="ctr">
              <a:buNone/>
              <a:defRPr>
                <a:solidFill>
                  <a:schemeClr val="tx1">
                    <a:tint val="75000"/>
                  </a:schemeClr>
                </a:solidFill>
              </a:defRPr>
            </a:lvl6pPr>
            <a:lvl7pPr marL="12339468" indent="0" algn="ctr">
              <a:buNone/>
              <a:defRPr>
                <a:solidFill>
                  <a:schemeClr val="tx1">
                    <a:tint val="75000"/>
                  </a:schemeClr>
                </a:solidFill>
              </a:defRPr>
            </a:lvl7pPr>
            <a:lvl8pPr marL="14396040" indent="0" algn="ctr">
              <a:buNone/>
              <a:defRPr>
                <a:solidFill>
                  <a:schemeClr val="tx1">
                    <a:tint val="75000"/>
                  </a:schemeClr>
                </a:solidFill>
              </a:defRPr>
            </a:lvl8pPr>
            <a:lvl9pPr marL="16452612"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B094FA3-8AEF-3649-B7A7-922927DBD856}" type="datetime1">
              <a:rPr lang="en-GB" smtClean="0"/>
              <a:t>10/06/2014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856765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CDE19377-4A56-044E-BC3A-9D4EF0EAFFFA}" type="datetime1">
              <a:rPr lang="en-GB" smtClean="0"/>
              <a:t>10/06/2014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670181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882610" y="1730222"/>
            <a:ext cx="6480810" cy="3686460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1440180" y="1730222"/>
            <a:ext cx="18962370" cy="3686460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9F8D65A-6921-454D-959B-C93380456CB0}" type="datetime1">
              <a:rPr lang="en-GB" smtClean="0"/>
              <a:t>10/06/2014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262457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35643D3-5BE3-1A4F-A395-FDDE3BC0B426}" type="datetime1">
              <a:rPr lang="en-GB" smtClean="0"/>
              <a:t>10/06/2014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396382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75286" y="27763498"/>
            <a:ext cx="24483060" cy="8581073"/>
          </a:xfrm>
        </p:spPr>
        <p:txBody>
          <a:bodyPr anchor="t"/>
          <a:lstStyle>
            <a:lvl1pPr algn="l">
              <a:defRPr sz="18000" b="1" cap="all"/>
            </a:lvl1pPr>
          </a:lstStyle>
          <a:p>
            <a:r>
              <a:rPr lang="en-GB" smtClean="0"/>
              <a:t>Click to edit Master title style</a:t>
            </a:r>
            <a:endParaRPr lang="en-US"/>
          </a:p>
        </p:txBody>
      </p:sp>
      <p:sp>
        <p:nvSpPr>
          <p:cNvPr id="3" name="Text Placeholder 2"/>
          <p:cNvSpPr>
            <a:spLocks noGrp="1"/>
          </p:cNvSpPr>
          <p:nvPr>
            <p:ph type="body" idx="1"/>
          </p:nvPr>
        </p:nvSpPr>
        <p:spPr>
          <a:xfrm>
            <a:off x="2275286" y="18312295"/>
            <a:ext cx="24483060" cy="9451178"/>
          </a:xfrm>
        </p:spPr>
        <p:txBody>
          <a:bodyPr anchor="b"/>
          <a:lstStyle>
            <a:lvl1pPr marL="0" indent="0">
              <a:buNone/>
              <a:defRPr sz="9000">
                <a:solidFill>
                  <a:schemeClr val="tx1">
                    <a:tint val="75000"/>
                  </a:schemeClr>
                </a:solidFill>
              </a:defRPr>
            </a:lvl1pPr>
            <a:lvl2pPr marL="2056572" indent="0">
              <a:buNone/>
              <a:defRPr sz="8100">
                <a:solidFill>
                  <a:schemeClr val="tx1">
                    <a:tint val="75000"/>
                  </a:schemeClr>
                </a:solidFill>
              </a:defRPr>
            </a:lvl2pPr>
            <a:lvl3pPr marL="4113162" indent="0">
              <a:buNone/>
              <a:defRPr sz="7200">
                <a:solidFill>
                  <a:schemeClr val="tx1">
                    <a:tint val="75000"/>
                  </a:schemeClr>
                </a:solidFill>
              </a:defRPr>
            </a:lvl3pPr>
            <a:lvl4pPr marL="6169734" indent="0">
              <a:buNone/>
              <a:defRPr sz="6300">
                <a:solidFill>
                  <a:schemeClr val="tx1">
                    <a:tint val="75000"/>
                  </a:schemeClr>
                </a:solidFill>
              </a:defRPr>
            </a:lvl4pPr>
            <a:lvl5pPr marL="8226306" indent="0">
              <a:buNone/>
              <a:defRPr sz="6300">
                <a:solidFill>
                  <a:schemeClr val="tx1">
                    <a:tint val="75000"/>
                  </a:schemeClr>
                </a:solidFill>
              </a:defRPr>
            </a:lvl5pPr>
            <a:lvl6pPr marL="10282892" indent="0">
              <a:buNone/>
              <a:defRPr sz="6300">
                <a:solidFill>
                  <a:schemeClr val="tx1">
                    <a:tint val="75000"/>
                  </a:schemeClr>
                </a:solidFill>
              </a:defRPr>
            </a:lvl6pPr>
            <a:lvl7pPr marL="12339468" indent="0">
              <a:buNone/>
              <a:defRPr sz="6300">
                <a:solidFill>
                  <a:schemeClr val="tx1">
                    <a:tint val="75000"/>
                  </a:schemeClr>
                </a:solidFill>
              </a:defRPr>
            </a:lvl7pPr>
            <a:lvl8pPr marL="14396040" indent="0">
              <a:buNone/>
              <a:defRPr sz="6300">
                <a:solidFill>
                  <a:schemeClr val="tx1">
                    <a:tint val="75000"/>
                  </a:schemeClr>
                </a:solidFill>
              </a:defRPr>
            </a:lvl8pPr>
            <a:lvl9pPr marL="16452612" indent="0">
              <a:buNone/>
              <a:defRPr sz="63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CC653A44-3828-3242-A073-000420F4DF71}" type="datetime1">
              <a:rPr lang="en-GB" smtClean="0"/>
              <a:t>10/06/2014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59078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1440180" y="10081288"/>
            <a:ext cx="12721590" cy="28513567"/>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14641830" y="10081288"/>
            <a:ext cx="12721590" cy="28513567"/>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5747EE3D-D1FE-044E-8E5B-FC5C8DD42A28}" type="datetime1">
              <a:rPr lang="en-GB" smtClean="0"/>
              <a:t>10/06/2014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373547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1440180" y="9671212"/>
            <a:ext cx="12726592" cy="4030501"/>
          </a:xfrm>
        </p:spPr>
        <p:txBody>
          <a:bodyPr anchor="b"/>
          <a:lstStyle>
            <a:lvl1pPr marL="0" indent="0">
              <a:buNone/>
              <a:defRPr sz="10800" b="1"/>
            </a:lvl1pPr>
            <a:lvl2pPr marL="2056572" indent="0">
              <a:buNone/>
              <a:defRPr sz="9000" b="1"/>
            </a:lvl2pPr>
            <a:lvl3pPr marL="4113162" indent="0">
              <a:buNone/>
              <a:defRPr sz="8100" b="1"/>
            </a:lvl3pPr>
            <a:lvl4pPr marL="6169734" indent="0">
              <a:buNone/>
              <a:defRPr sz="7200" b="1"/>
            </a:lvl4pPr>
            <a:lvl5pPr marL="8226306" indent="0">
              <a:buNone/>
              <a:defRPr sz="7200" b="1"/>
            </a:lvl5pPr>
            <a:lvl6pPr marL="10282892" indent="0">
              <a:buNone/>
              <a:defRPr sz="7200" b="1"/>
            </a:lvl6pPr>
            <a:lvl7pPr marL="12339468" indent="0">
              <a:buNone/>
              <a:defRPr sz="7200" b="1"/>
            </a:lvl7pPr>
            <a:lvl8pPr marL="14396040" indent="0">
              <a:buNone/>
              <a:defRPr sz="7200" b="1"/>
            </a:lvl8pPr>
            <a:lvl9pPr marL="16452612" indent="0">
              <a:buNone/>
              <a:defRPr sz="7200" b="1"/>
            </a:lvl9pPr>
          </a:lstStyle>
          <a:p>
            <a:pPr lvl="0"/>
            <a:r>
              <a:rPr lang="en-GB" smtClean="0"/>
              <a:t>Click to edit Master text styles</a:t>
            </a:r>
          </a:p>
        </p:txBody>
      </p:sp>
      <p:sp>
        <p:nvSpPr>
          <p:cNvPr id="4" name="Content Placeholder 3"/>
          <p:cNvSpPr>
            <a:spLocks noGrp="1"/>
          </p:cNvSpPr>
          <p:nvPr>
            <p:ph sz="half" idx="2"/>
          </p:nvPr>
        </p:nvSpPr>
        <p:spPr>
          <a:xfrm>
            <a:off x="1440180" y="13701713"/>
            <a:ext cx="12726592" cy="24893114"/>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14631843" y="9671212"/>
            <a:ext cx="12731591" cy="4030501"/>
          </a:xfrm>
        </p:spPr>
        <p:txBody>
          <a:bodyPr anchor="b"/>
          <a:lstStyle>
            <a:lvl1pPr marL="0" indent="0">
              <a:buNone/>
              <a:defRPr sz="10800" b="1"/>
            </a:lvl1pPr>
            <a:lvl2pPr marL="2056572" indent="0">
              <a:buNone/>
              <a:defRPr sz="9000" b="1"/>
            </a:lvl2pPr>
            <a:lvl3pPr marL="4113162" indent="0">
              <a:buNone/>
              <a:defRPr sz="8100" b="1"/>
            </a:lvl3pPr>
            <a:lvl4pPr marL="6169734" indent="0">
              <a:buNone/>
              <a:defRPr sz="7200" b="1"/>
            </a:lvl4pPr>
            <a:lvl5pPr marL="8226306" indent="0">
              <a:buNone/>
              <a:defRPr sz="7200" b="1"/>
            </a:lvl5pPr>
            <a:lvl6pPr marL="10282892" indent="0">
              <a:buNone/>
              <a:defRPr sz="7200" b="1"/>
            </a:lvl6pPr>
            <a:lvl7pPr marL="12339468" indent="0">
              <a:buNone/>
              <a:defRPr sz="7200" b="1"/>
            </a:lvl7pPr>
            <a:lvl8pPr marL="14396040" indent="0">
              <a:buNone/>
              <a:defRPr sz="7200" b="1"/>
            </a:lvl8pPr>
            <a:lvl9pPr marL="16452612" indent="0">
              <a:buNone/>
              <a:defRPr sz="7200" b="1"/>
            </a:lvl9pPr>
          </a:lstStyle>
          <a:p>
            <a:pPr lvl="0"/>
            <a:r>
              <a:rPr lang="en-GB" smtClean="0"/>
              <a:t>Click to edit Master text styles</a:t>
            </a:r>
          </a:p>
        </p:txBody>
      </p:sp>
      <p:sp>
        <p:nvSpPr>
          <p:cNvPr id="6" name="Content Placeholder 5"/>
          <p:cNvSpPr>
            <a:spLocks noGrp="1"/>
          </p:cNvSpPr>
          <p:nvPr>
            <p:ph sz="quarter" idx="4"/>
          </p:nvPr>
        </p:nvSpPr>
        <p:spPr>
          <a:xfrm>
            <a:off x="14631843" y="13701713"/>
            <a:ext cx="12731591" cy="24893114"/>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F5CE158-3987-D94B-9AA8-F671D8CC9FBD}" type="datetime1">
              <a:rPr lang="en-GB" smtClean="0"/>
              <a:t>10/06/2014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682697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7AF4B170-8845-374C-AC26-BE7E07188E1B}" type="datetime1">
              <a:rPr lang="en-GB" smtClean="0"/>
              <a:t>10/06/2014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759043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5F4C4-C623-AE4C-B678-DADE0C444468}" type="datetime1">
              <a:rPr lang="en-GB" smtClean="0"/>
              <a:t>10/06/2014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607867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0194" y="1720215"/>
            <a:ext cx="9476186" cy="7320915"/>
          </a:xfrm>
        </p:spPr>
        <p:txBody>
          <a:bodyPr anchor="b"/>
          <a:lstStyle>
            <a:lvl1pPr algn="l">
              <a:defRPr sz="9000" b="1"/>
            </a:lvl1pPr>
          </a:lstStyle>
          <a:p>
            <a:r>
              <a:rPr lang="en-GB" smtClean="0"/>
              <a:t>Click to edit Master title style</a:t>
            </a:r>
            <a:endParaRPr lang="en-US"/>
          </a:p>
        </p:txBody>
      </p:sp>
      <p:sp>
        <p:nvSpPr>
          <p:cNvPr id="3" name="Content Placeholder 2"/>
          <p:cNvSpPr>
            <a:spLocks noGrp="1"/>
          </p:cNvSpPr>
          <p:nvPr>
            <p:ph idx="1"/>
          </p:nvPr>
        </p:nvSpPr>
        <p:spPr>
          <a:xfrm>
            <a:off x="11261407" y="1720218"/>
            <a:ext cx="16102013" cy="36874612"/>
          </a:xfrm>
        </p:spPr>
        <p:txBody>
          <a:bodyPr/>
          <a:lstStyle>
            <a:lvl1pPr>
              <a:defRPr sz="14400"/>
            </a:lvl1pPr>
            <a:lvl2pPr>
              <a:defRPr sz="12600"/>
            </a:lvl2pPr>
            <a:lvl3pPr>
              <a:defRPr sz="10800"/>
            </a:lvl3pPr>
            <a:lvl4pPr>
              <a:defRPr sz="9000"/>
            </a:lvl4pPr>
            <a:lvl5pPr>
              <a:defRPr sz="9000"/>
            </a:lvl5pPr>
            <a:lvl6pPr>
              <a:defRPr sz="9000"/>
            </a:lvl6pPr>
            <a:lvl7pPr>
              <a:defRPr sz="9000"/>
            </a:lvl7pPr>
            <a:lvl8pPr>
              <a:defRPr sz="9000"/>
            </a:lvl8pPr>
            <a:lvl9pPr>
              <a:defRPr sz="9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1440194" y="9041158"/>
            <a:ext cx="9476186" cy="29553697"/>
          </a:xfrm>
        </p:spPr>
        <p:txBody>
          <a:bodyPr/>
          <a:lstStyle>
            <a:lvl1pPr marL="0" indent="0">
              <a:buNone/>
              <a:defRPr sz="6300"/>
            </a:lvl1pPr>
            <a:lvl2pPr marL="2056572" indent="0">
              <a:buNone/>
              <a:defRPr sz="5400"/>
            </a:lvl2pPr>
            <a:lvl3pPr marL="4113162" indent="0">
              <a:buNone/>
              <a:defRPr sz="4500"/>
            </a:lvl3pPr>
            <a:lvl4pPr marL="6169734" indent="0">
              <a:buNone/>
              <a:defRPr sz="4100"/>
            </a:lvl4pPr>
            <a:lvl5pPr marL="8226306" indent="0">
              <a:buNone/>
              <a:defRPr sz="4100"/>
            </a:lvl5pPr>
            <a:lvl6pPr marL="10282892" indent="0">
              <a:buNone/>
              <a:defRPr sz="4100"/>
            </a:lvl6pPr>
            <a:lvl7pPr marL="12339468" indent="0">
              <a:buNone/>
              <a:defRPr sz="4100"/>
            </a:lvl7pPr>
            <a:lvl8pPr marL="14396040" indent="0">
              <a:buNone/>
              <a:defRPr sz="4100"/>
            </a:lvl8pPr>
            <a:lvl9pPr marL="16452612" indent="0">
              <a:buNone/>
              <a:defRPr sz="41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C4464EF-2472-9842-BF8B-0531FF5CEE47}" type="datetime1">
              <a:rPr lang="en-GB" smtClean="0"/>
              <a:t>10/06/2014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74575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45707" y="30243780"/>
            <a:ext cx="17282160" cy="3570449"/>
          </a:xfrm>
        </p:spPr>
        <p:txBody>
          <a:bodyPr anchor="b"/>
          <a:lstStyle>
            <a:lvl1pPr algn="l">
              <a:defRPr sz="9000" b="1"/>
            </a:lvl1pPr>
          </a:lstStyle>
          <a:p>
            <a:r>
              <a:rPr lang="en-GB" smtClean="0"/>
              <a:t>Click to edit Master title style</a:t>
            </a:r>
            <a:endParaRPr lang="en-US"/>
          </a:p>
        </p:txBody>
      </p:sp>
      <p:sp>
        <p:nvSpPr>
          <p:cNvPr id="3" name="Picture Placeholder 2"/>
          <p:cNvSpPr>
            <a:spLocks noGrp="1"/>
          </p:cNvSpPr>
          <p:nvPr>
            <p:ph type="pic" idx="1"/>
          </p:nvPr>
        </p:nvSpPr>
        <p:spPr>
          <a:xfrm>
            <a:off x="5645707" y="3860483"/>
            <a:ext cx="17282160" cy="25923240"/>
          </a:xfrm>
        </p:spPr>
        <p:txBody>
          <a:bodyPr/>
          <a:lstStyle>
            <a:lvl1pPr marL="0" indent="0">
              <a:buNone/>
              <a:defRPr sz="14400"/>
            </a:lvl1pPr>
            <a:lvl2pPr marL="2056572" indent="0">
              <a:buNone/>
              <a:defRPr sz="12600"/>
            </a:lvl2pPr>
            <a:lvl3pPr marL="4113162" indent="0">
              <a:buNone/>
              <a:defRPr sz="10800"/>
            </a:lvl3pPr>
            <a:lvl4pPr marL="6169734" indent="0">
              <a:buNone/>
              <a:defRPr sz="9000"/>
            </a:lvl4pPr>
            <a:lvl5pPr marL="8226306" indent="0">
              <a:buNone/>
              <a:defRPr sz="9000"/>
            </a:lvl5pPr>
            <a:lvl6pPr marL="10282892" indent="0">
              <a:buNone/>
              <a:defRPr sz="9000"/>
            </a:lvl6pPr>
            <a:lvl7pPr marL="12339468" indent="0">
              <a:buNone/>
              <a:defRPr sz="9000"/>
            </a:lvl7pPr>
            <a:lvl8pPr marL="14396040" indent="0">
              <a:buNone/>
              <a:defRPr sz="9000"/>
            </a:lvl8pPr>
            <a:lvl9pPr marL="16452612" indent="0">
              <a:buNone/>
              <a:defRPr sz="9000"/>
            </a:lvl9pPr>
          </a:lstStyle>
          <a:p>
            <a:endParaRPr lang="en-US"/>
          </a:p>
        </p:txBody>
      </p:sp>
      <p:sp>
        <p:nvSpPr>
          <p:cNvPr id="4" name="Text Placeholder 3"/>
          <p:cNvSpPr>
            <a:spLocks noGrp="1"/>
          </p:cNvSpPr>
          <p:nvPr>
            <p:ph type="body" sz="half" idx="2"/>
          </p:nvPr>
        </p:nvSpPr>
        <p:spPr>
          <a:xfrm>
            <a:off x="5645707" y="33814229"/>
            <a:ext cx="17282160" cy="5070631"/>
          </a:xfrm>
        </p:spPr>
        <p:txBody>
          <a:bodyPr/>
          <a:lstStyle>
            <a:lvl1pPr marL="0" indent="0">
              <a:buNone/>
              <a:defRPr sz="6300"/>
            </a:lvl1pPr>
            <a:lvl2pPr marL="2056572" indent="0">
              <a:buNone/>
              <a:defRPr sz="5400"/>
            </a:lvl2pPr>
            <a:lvl3pPr marL="4113162" indent="0">
              <a:buNone/>
              <a:defRPr sz="4500"/>
            </a:lvl3pPr>
            <a:lvl4pPr marL="6169734" indent="0">
              <a:buNone/>
              <a:defRPr sz="4100"/>
            </a:lvl4pPr>
            <a:lvl5pPr marL="8226306" indent="0">
              <a:buNone/>
              <a:defRPr sz="4100"/>
            </a:lvl5pPr>
            <a:lvl6pPr marL="10282892" indent="0">
              <a:buNone/>
              <a:defRPr sz="4100"/>
            </a:lvl6pPr>
            <a:lvl7pPr marL="12339468" indent="0">
              <a:buNone/>
              <a:defRPr sz="4100"/>
            </a:lvl7pPr>
            <a:lvl8pPr marL="14396040" indent="0">
              <a:buNone/>
              <a:defRPr sz="4100"/>
            </a:lvl8pPr>
            <a:lvl9pPr marL="16452612" indent="0">
              <a:buNone/>
              <a:defRPr sz="41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F87A618-686F-7442-A983-DE3B25B3ED09}" type="datetime1">
              <a:rPr lang="en-GB" smtClean="0"/>
              <a:t>10/06/2014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6414214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0180" y="1730219"/>
            <a:ext cx="25923240" cy="7200900"/>
          </a:xfrm>
          <a:prstGeom prst="rect">
            <a:avLst/>
          </a:prstGeom>
        </p:spPr>
        <p:txBody>
          <a:bodyPr vert="horz" lIns="411318" tIns="205664" rIns="411318" bIns="205664"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1440180" y="10081288"/>
            <a:ext cx="25923240" cy="28513567"/>
          </a:xfrm>
          <a:prstGeom prst="rect">
            <a:avLst/>
          </a:prstGeom>
        </p:spPr>
        <p:txBody>
          <a:bodyPr vert="horz" lIns="411318" tIns="205664" rIns="411318" bIns="205664"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1440180" y="40045014"/>
            <a:ext cx="6720840" cy="2300288"/>
          </a:xfrm>
          <a:prstGeom prst="rect">
            <a:avLst/>
          </a:prstGeom>
        </p:spPr>
        <p:txBody>
          <a:bodyPr vert="horz" lIns="411318" tIns="205664" rIns="411318" bIns="205664" rtlCol="0" anchor="ctr"/>
          <a:lstStyle>
            <a:lvl1pPr algn="l">
              <a:defRPr sz="5400">
                <a:solidFill>
                  <a:schemeClr val="tx1">
                    <a:tint val="75000"/>
                  </a:schemeClr>
                </a:solidFill>
              </a:defRPr>
            </a:lvl1pPr>
          </a:lstStyle>
          <a:p>
            <a:fld id="{BCD59688-B551-3A41-A1C9-C07ADEA2ADE5}" type="datetime1">
              <a:rPr lang="en-GB" smtClean="0"/>
              <a:t>10/06/2014</a:t>
            </a:fld>
            <a:endParaRPr lang="en-US"/>
          </a:p>
        </p:txBody>
      </p:sp>
      <p:sp>
        <p:nvSpPr>
          <p:cNvPr id="5" name="Footer Placeholder 4"/>
          <p:cNvSpPr>
            <a:spLocks noGrp="1"/>
          </p:cNvSpPr>
          <p:nvPr>
            <p:ph type="ftr" sz="quarter" idx="3"/>
          </p:nvPr>
        </p:nvSpPr>
        <p:spPr>
          <a:xfrm>
            <a:off x="9841230" y="40045014"/>
            <a:ext cx="9121140" cy="2300288"/>
          </a:xfrm>
          <a:prstGeom prst="rect">
            <a:avLst/>
          </a:prstGeom>
        </p:spPr>
        <p:txBody>
          <a:bodyPr vert="horz" lIns="411318" tIns="205664" rIns="411318" bIns="205664"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42580" y="40045014"/>
            <a:ext cx="6720840" cy="2300288"/>
          </a:xfrm>
          <a:prstGeom prst="rect">
            <a:avLst/>
          </a:prstGeom>
        </p:spPr>
        <p:txBody>
          <a:bodyPr vert="horz" lIns="411318" tIns="205664" rIns="411318" bIns="205664" rtlCol="0" anchor="ctr"/>
          <a:lstStyle>
            <a:lvl1pPr algn="r">
              <a:defRPr sz="5400">
                <a:solidFill>
                  <a:schemeClr val="tx1">
                    <a:tint val="75000"/>
                  </a:schemeClr>
                </a:solidFill>
              </a:defRPr>
            </a:lvl1pPr>
          </a:lstStyle>
          <a:p>
            <a:fld id="{F4500F7D-70EB-304C-A451-E5CE13CB5BA7}" type="slidenum">
              <a:rPr lang="en-US" smtClean="0"/>
              <a:t>‹#›</a:t>
            </a:fld>
            <a:endParaRPr lang="en-US"/>
          </a:p>
        </p:txBody>
      </p:sp>
    </p:spTree>
    <p:extLst>
      <p:ext uri="{BB962C8B-B14F-4D97-AF65-F5344CB8AC3E}">
        <p14:creationId xmlns:p14="http://schemas.microsoft.com/office/powerpoint/2010/main" val="2317247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2056572" rtl="0" eaLnBrk="1" latinLnBrk="0" hangingPunct="1">
        <a:spcBef>
          <a:spcPct val="0"/>
        </a:spcBef>
        <a:buNone/>
        <a:defRPr sz="19800" kern="1200">
          <a:solidFill>
            <a:schemeClr val="tx1"/>
          </a:solidFill>
          <a:latin typeface="+mj-lt"/>
          <a:ea typeface="+mj-ea"/>
          <a:cs typeface="+mj-cs"/>
        </a:defRPr>
      </a:lvl1pPr>
    </p:titleStyle>
    <p:bodyStyle>
      <a:lvl1pPr marL="1542438" indent="-1542438" algn="l" defTabSz="2056572" rtl="0" eaLnBrk="1" latinLnBrk="0" hangingPunct="1">
        <a:spcBef>
          <a:spcPct val="20000"/>
        </a:spcBef>
        <a:buFont typeface="Arial"/>
        <a:buChar char="•"/>
        <a:defRPr sz="14400" kern="1200">
          <a:solidFill>
            <a:schemeClr val="tx1"/>
          </a:solidFill>
          <a:latin typeface="+mn-lt"/>
          <a:ea typeface="+mn-ea"/>
          <a:cs typeface="+mn-cs"/>
        </a:defRPr>
      </a:lvl1pPr>
      <a:lvl2pPr marL="3341943" indent="-1285367" algn="l" defTabSz="2056572" rtl="0" eaLnBrk="1" latinLnBrk="0" hangingPunct="1">
        <a:spcBef>
          <a:spcPct val="20000"/>
        </a:spcBef>
        <a:buFont typeface="Arial"/>
        <a:buChar char="–"/>
        <a:defRPr sz="12600" kern="1200">
          <a:solidFill>
            <a:schemeClr val="tx1"/>
          </a:solidFill>
          <a:latin typeface="+mn-lt"/>
          <a:ea typeface="+mn-ea"/>
          <a:cs typeface="+mn-cs"/>
        </a:defRPr>
      </a:lvl2pPr>
      <a:lvl3pPr marL="5141448" indent="-1028286" algn="l" defTabSz="2056572" rtl="0" eaLnBrk="1" latinLnBrk="0" hangingPunct="1">
        <a:spcBef>
          <a:spcPct val="20000"/>
        </a:spcBef>
        <a:buFont typeface="Arial"/>
        <a:buChar char="•"/>
        <a:defRPr sz="10800" kern="1200">
          <a:solidFill>
            <a:schemeClr val="tx1"/>
          </a:solidFill>
          <a:latin typeface="+mn-lt"/>
          <a:ea typeface="+mn-ea"/>
          <a:cs typeface="+mn-cs"/>
        </a:defRPr>
      </a:lvl3pPr>
      <a:lvl4pPr marL="7198020" indent="-1028286" algn="l" defTabSz="2056572" rtl="0" eaLnBrk="1" latinLnBrk="0" hangingPunct="1">
        <a:spcBef>
          <a:spcPct val="20000"/>
        </a:spcBef>
        <a:buFont typeface="Arial"/>
        <a:buChar char="–"/>
        <a:defRPr sz="9000" kern="1200">
          <a:solidFill>
            <a:schemeClr val="tx1"/>
          </a:solidFill>
          <a:latin typeface="+mn-lt"/>
          <a:ea typeface="+mn-ea"/>
          <a:cs typeface="+mn-cs"/>
        </a:defRPr>
      </a:lvl4pPr>
      <a:lvl5pPr marL="9254592" indent="-1028286" algn="l" defTabSz="2056572" rtl="0" eaLnBrk="1" latinLnBrk="0" hangingPunct="1">
        <a:spcBef>
          <a:spcPct val="20000"/>
        </a:spcBef>
        <a:buFont typeface="Arial"/>
        <a:buChar char="»"/>
        <a:defRPr sz="9000" kern="1200">
          <a:solidFill>
            <a:schemeClr val="tx1"/>
          </a:solidFill>
          <a:latin typeface="+mn-lt"/>
          <a:ea typeface="+mn-ea"/>
          <a:cs typeface="+mn-cs"/>
        </a:defRPr>
      </a:lvl5pPr>
      <a:lvl6pPr marL="11311182" indent="-1028286" algn="l" defTabSz="2056572" rtl="0" eaLnBrk="1" latinLnBrk="0" hangingPunct="1">
        <a:spcBef>
          <a:spcPct val="20000"/>
        </a:spcBef>
        <a:buFont typeface="Arial"/>
        <a:buChar char="•"/>
        <a:defRPr sz="9000" kern="1200">
          <a:solidFill>
            <a:schemeClr val="tx1"/>
          </a:solidFill>
          <a:latin typeface="+mn-lt"/>
          <a:ea typeface="+mn-ea"/>
          <a:cs typeface="+mn-cs"/>
        </a:defRPr>
      </a:lvl6pPr>
      <a:lvl7pPr marL="13367754" indent="-1028286" algn="l" defTabSz="2056572" rtl="0" eaLnBrk="1" latinLnBrk="0" hangingPunct="1">
        <a:spcBef>
          <a:spcPct val="20000"/>
        </a:spcBef>
        <a:buFont typeface="Arial"/>
        <a:buChar char="•"/>
        <a:defRPr sz="9000" kern="1200">
          <a:solidFill>
            <a:schemeClr val="tx1"/>
          </a:solidFill>
          <a:latin typeface="+mn-lt"/>
          <a:ea typeface="+mn-ea"/>
          <a:cs typeface="+mn-cs"/>
        </a:defRPr>
      </a:lvl7pPr>
      <a:lvl8pPr marL="15424326" indent="-1028286" algn="l" defTabSz="2056572" rtl="0" eaLnBrk="1" latinLnBrk="0" hangingPunct="1">
        <a:spcBef>
          <a:spcPct val="20000"/>
        </a:spcBef>
        <a:buFont typeface="Arial"/>
        <a:buChar char="•"/>
        <a:defRPr sz="9000" kern="1200">
          <a:solidFill>
            <a:schemeClr val="tx1"/>
          </a:solidFill>
          <a:latin typeface="+mn-lt"/>
          <a:ea typeface="+mn-ea"/>
          <a:cs typeface="+mn-cs"/>
        </a:defRPr>
      </a:lvl8pPr>
      <a:lvl9pPr marL="17480912" indent="-1028286" algn="l" defTabSz="2056572" rtl="0" eaLnBrk="1" latinLnBrk="0" hangingPunct="1">
        <a:spcBef>
          <a:spcPct val="20000"/>
        </a:spcBef>
        <a:buFont typeface="Arial"/>
        <a:buChar char="•"/>
        <a:defRPr sz="9000" kern="1200">
          <a:solidFill>
            <a:schemeClr val="tx1"/>
          </a:solidFill>
          <a:latin typeface="+mn-lt"/>
          <a:ea typeface="+mn-ea"/>
          <a:cs typeface="+mn-cs"/>
        </a:defRPr>
      </a:lvl9pPr>
    </p:bodyStyle>
    <p:otherStyle>
      <a:defPPr>
        <a:defRPr lang="en-US"/>
      </a:defPPr>
      <a:lvl1pPr marL="0" algn="l" defTabSz="2056572" rtl="0" eaLnBrk="1" latinLnBrk="0" hangingPunct="1">
        <a:defRPr sz="8100" kern="1200">
          <a:solidFill>
            <a:schemeClr val="tx1"/>
          </a:solidFill>
          <a:latin typeface="+mn-lt"/>
          <a:ea typeface="+mn-ea"/>
          <a:cs typeface="+mn-cs"/>
        </a:defRPr>
      </a:lvl1pPr>
      <a:lvl2pPr marL="2056572" algn="l" defTabSz="2056572" rtl="0" eaLnBrk="1" latinLnBrk="0" hangingPunct="1">
        <a:defRPr sz="8100" kern="1200">
          <a:solidFill>
            <a:schemeClr val="tx1"/>
          </a:solidFill>
          <a:latin typeface="+mn-lt"/>
          <a:ea typeface="+mn-ea"/>
          <a:cs typeface="+mn-cs"/>
        </a:defRPr>
      </a:lvl2pPr>
      <a:lvl3pPr marL="4113162" algn="l" defTabSz="2056572" rtl="0" eaLnBrk="1" latinLnBrk="0" hangingPunct="1">
        <a:defRPr sz="8100" kern="1200">
          <a:solidFill>
            <a:schemeClr val="tx1"/>
          </a:solidFill>
          <a:latin typeface="+mn-lt"/>
          <a:ea typeface="+mn-ea"/>
          <a:cs typeface="+mn-cs"/>
        </a:defRPr>
      </a:lvl3pPr>
      <a:lvl4pPr marL="6169734" algn="l" defTabSz="2056572" rtl="0" eaLnBrk="1" latinLnBrk="0" hangingPunct="1">
        <a:defRPr sz="8100" kern="1200">
          <a:solidFill>
            <a:schemeClr val="tx1"/>
          </a:solidFill>
          <a:latin typeface="+mn-lt"/>
          <a:ea typeface="+mn-ea"/>
          <a:cs typeface="+mn-cs"/>
        </a:defRPr>
      </a:lvl4pPr>
      <a:lvl5pPr marL="8226306" algn="l" defTabSz="2056572" rtl="0" eaLnBrk="1" latinLnBrk="0" hangingPunct="1">
        <a:defRPr sz="8100" kern="1200">
          <a:solidFill>
            <a:schemeClr val="tx1"/>
          </a:solidFill>
          <a:latin typeface="+mn-lt"/>
          <a:ea typeface="+mn-ea"/>
          <a:cs typeface="+mn-cs"/>
        </a:defRPr>
      </a:lvl5pPr>
      <a:lvl6pPr marL="10282892" algn="l" defTabSz="2056572" rtl="0" eaLnBrk="1" latinLnBrk="0" hangingPunct="1">
        <a:defRPr sz="8100" kern="1200">
          <a:solidFill>
            <a:schemeClr val="tx1"/>
          </a:solidFill>
          <a:latin typeface="+mn-lt"/>
          <a:ea typeface="+mn-ea"/>
          <a:cs typeface="+mn-cs"/>
        </a:defRPr>
      </a:lvl6pPr>
      <a:lvl7pPr marL="12339468" algn="l" defTabSz="2056572" rtl="0" eaLnBrk="1" latinLnBrk="0" hangingPunct="1">
        <a:defRPr sz="8100" kern="1200">
          <a:solidFill>
            <a:schemeClr val="tx1"/>
          </a:solidFill>
          <a:latin typeface="+mn-lt"/>
          <a:ea typeface="+mn-ea"/>
          <a:cs typeface="+mn-cs"/>
        </a:defRPr>
      </a:lvl7pPr>
      <a:lvl8pPr marL="14396040" algn="l" defTabSz="2056572" rtl="0" eaLnBrk="1" latinLnBrk="0" hangingPunct="1">
        <a:defRPr sz="8100" kern="1200">
          <a:solidFill>
            <a:schemeClr val="tx1"/>
          </a:solidFill>
          <a:latin typeface="+mn-lt"/>
          <a:ea typeface="+mn-ea"/>
          <a:cs typeface="+mn-cs"/>
        </a:defRPr>
      </a:lvl8pPr>
      <a:lvl9pPr marL="16452612" algn="l" defTabSz="2056572"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tiff"/><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2525"/>
        </a:solidFill>
        <a:effectLst/>
      </p:bgPr>
    </p:bg>
    <p:spTree>
      <p:nvGrpSpPr>
        <p:cNvPr id="1" name=""/>
        <p:cNvGrpSpPr/>
        <p:nvPr/>
      </p:nvGrpSpPr>
      <p:grpSpPr>
        <a:xfrm>
          <a:off x="0" y="0"/>
          <a:ext cx="0" cy="0"/>
          <a:chOff x="0" y="0"/>
          <a:chExt cx="0" cy="0"/>
        </a:xfrm>
      </p:grpSpPr>
      <p:sp>
        <p:nvSpPr>
          <p:cNvPr id="50" name="Rectangle 49"/>
          <p:cNvSpPr/>
          <p:nvPr/>
        </p:nvSpPr>
        <p:spPr>
          <a:xfrm>
            <a:off x="780081" y="40165271"/>
            <a:ext cx="12938304" cy="1975279"/>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9" name="Rectangle 8"/>
          <p:cNvSpPr/>
          <p:nvPr/>
        </p:nvSpPr>
        <p:spPr>
          <a:xfrm>
            <a:off x="14473809" y="32461119"/>
            <a:ext cx="13625331" cy="9670103"/>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40" name="Picture 39" descr="6153280682_89c3352a97_b.jpg"/>
          <p:cNvPicPr>
            <a:picLocks noChangeAspect="1"/>
          </p:cNvPicPr>
          <p:nvPr/>
        </p:nvPicPr>
        <p:blipFill rotWithShape="1">
          <a:blip r:embed="rId3">
            <a:extLst>
              <a:ext uri="{28A0092B-C50C-407E-A947-70E740481C1C}">
                <a14:useLocalDpi xmlns:a14="http://schemas.microsoft.com/office/drawing/2010/main" val="0"/>
              </a:ext>
            </a:extLst>
          </a:blip>
          <a:srcRect b="23287"/>
          <a:stretch/>
        </p:blipFill>
        <p:spPr>
          <a:xfrm>
            <a:off x="14556761" y="32488391"/>
            <a:ext cx="13625331" cy="9642831"/>
          </a:xfrm>
          <a:prstGeom prst="rect">
            <a:avLst/>
          </a:prstGeom>
        </p:spPr>
      </p:pic>
      <p:sp>
        <p:nvSpPr>
          <p:cNvPr id="8" name="Rectangle 7"/>
          <p:cNvSpPr/>
          <p:nvPr/>
        </p:nvSpPr>
        <p:spPr>
          <a:xfrm>
            <a:off x="793762" y="28803906"/>
            <a:ext cx="12938304" cy="10752361"/>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26" name="Picture 25" descr="analysis_st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433" y="29929585"/>
            <a:ext cx="6650807" cy="6714148"/>
          </a:xfrm>
          <a:prstGeom prst="rect">
            <a:avLst/>
          </a:prstGeom>
        </p:spPr>
      </p:pic>
      <p:sp>
        <p:nvSpPr>
          <p:cNvPr id="6" name="Rectangle 5"/>
          <p:cNvSpPr/>
          <p:nvPr/>
        </p:nvSpPr>
        <p:spPr>
          <a:xfrm>
            <a:off x="14473809" y="714322"/>
            <a:ext cx="13625331" cy="10952645"/>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20" name="Picture 19" descr="5084875405_2667c3a6a7_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3820" y="2272504"/>
            <a:ext cx="13625331" cy="9394457"/>
          </a:xfrm>
          <a:prstGeom prst="rect">
            <a:avLst/>
          </a:prstGeom>
        </p:spPr>
      </p:pic>
      <p:sp>
        <p:nvSpPr>
          <p:cNvPr id="4" name="Rectangle 3"/>
          <p:cNvSpPr/>
          <p:nvPr/>
        </p:nvSpPr>
        <p:spPr>
          <a:xfrm>
            <a:off x="793762" y="714329"/>
            <a:ext cx="12938304" cy="13174919"/>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5" name="Rectangle 4"/>
          <p:cNvSpPr/>
          <p:nvPr/>
        </p:nvSpPr>
        <p:spPr>
          <a:xfrm>
            <a:off x="793761" y="14410267"/>
            <a:ext cx="11279706" cy="13868400"/>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10" name="Picture 9"/>
          <p:cNvPicPr>
            <a:picLocks noChangeAspect="1"/>
          </p:cNvPicPr>
          <p:nvPr/>
        </p:nvPicPr>
        <p:blipFill>
          <a:blip r:embed="rId6"/>
          <a:stretch>
            <a:fillRect/>
          </a:stretch>
        </p:blipFill>
        <p:spPr>
          <a:xfrm>
            <a:off x="25372420" y="2272511"/>
            <a:ext cx="2726731" cy="2726728"/>
          </a:xfrm>
          <a:prstGeom prst="rect">
            <a:avLst/>
          </a:prstGeom>
        </p:spPr>
      </p:pic>
      <p:sp>
        <p:nvSpPr>
          <p:cNvPr id="17" name="Rectangle 16" descr="IMG_0307"/>
          <p:cNvSpPr/>
          <p:nvPr/>
        </p:nvSpPr>
        <p:spPr>
          <a:xfrm>
            <a:off x="793773" y="1749758"/>
            <a:ext cx="12938293" cy="12139489"/>
          </a:xfrm>
          <a:prstGeom prst="rect">
            <a:avLst/>
          </a:prstGeom>
          <a:blipFill rotWithShape="1">
            <a:blip r:embed="rId7"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6"/>
          <p:cNvSpPr/>
          <p:nvPr/>
        </p:nvSpPr>
        <p:spPr>
          <a:xfrm>
            <a:off x="12382680" y="12295568"/>
            <a:ext cx="15716468" cy="19530611"/>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2" name="TextBox 1"/>
          <p:cNvSpPr txBox="1"/>
          <p:nvPr/>
        </p:nvSpPr>
        <p:spPr>
          <a:xfrm>
            <a:off x="10979171" y="5219373"/>
            <a:ext cx="13370962" cy="1077182"/>
          </a:xfrm>
          <a:prstGeom prst="rect">
            <a:avLst/>
          </a:prstGeom>
          <a:solidFill>
            <a:schemeClr val="bg1"/>
          </a:solidFill>
          <a:ln w="19050" cmpd="sng">
            <a:solidFill>
              <a:schemeClr val="tx1"/>
            </a:solidFill>
          </a:ln>
        </p:spPr>
        <p:txBody>
          <a:bodyPr wrap="square" lIns="91404" tIns="45702" rIns="91404" bIns="45702" rtlCol="0">
            <a:spAutoFit/>
          </a:bodyPr>
          <a:lstStyle/>
          <a:p>
            <a:r>
              <a:rPr lang="en-US" sz="3200" i="1" dirty="0" smtClean="0">
                <a:latin typeface="Comic Sans MS"/>
                <a:cs typeface="Comic Sans MS"/>
              </a:rPr>
              <a:t>Story by: </a:t>
            </a:r>
            <a:r>
              <a:rPr lang="en-US" sz="3200" i="1" dirty="0" err="1" smtClean="0">
                <a:latin typeface="Comic Sans MS"/>
                <a:cs typeface="Comic Sans MS"/>
              </a:rPr>
              <a:t>Kentaro</a:t>
            </a:r>
            <a:r>
              <a:rPr lang="en-US" sz="3200" i="1" dirty="0" smtClean="0">
                <a:latin typeface="Comic Sans MS"/>
                <a:cs typeface="Comic Sans MS"/>
              </a:rPr>
              <a:t> </a:t>
            </a:r>
            <a:r>
              <a:rPr lang="en-US" sz="3200" i="1" dirty="0">
                <a:latin typeface="Comic Sans MS"/>
                <a:cs typeface="Comic Sans MS"/>
              </a:rPr>
              <a:t>Yoshida, Diane Saunders, </a:t>
            </a:r>
            <a:r>
              <a:rPr lang="en-US" sz="3200" i="1" dirty="0" err="1" smtClean="0">
                <a:latin typeface="Comic Sans MS"/>
                <a:cs typeface="Comic Sans MS"/>
              </a:rPr>
              <a:t>Suomeng</a:t>
            </a:r>
            <a:r>
              <a:rPr lang="en-US" sz="3200" i="1" dirty="0" smtClean="0">
                <a:latin typeface="Comic Sans MS"/>
                <a:cs typeface="Comic Sans MS"/>
              </a:rPr>
              <a:t> Dong, Allan </a:t>
            </a:r>
            <a:r>
              <a:rPr lang="en-US" sz="3200" i="1" dirty="0">
                <a:latin typeface="Comic Sans MS"/>
                <a:cs typeface="Comic Sans MS"/>
              </a:rPr>
              <a:t>J. </a:t>
            </a:r>
            <a:r>
              <a:rPr lang="en-US" sz="3200" i="1" dirty="0" err="1">
                <a:latin typeface="Comic Sans MS"/>
                <a:cs typeface="Comic Sans MS"/>
              </a:rPr>
              <a:t>Downie</a:t>
            </a:r>
            <a:r>
              <a:rPr lang="en-US" sz="3200" i="1" dirty="0">
                <a:latin typeface="Comic Sans MS"/>
                <a:cs typeface="Comic Sans MS"/>
              </a:rPr>
              <a:t>, </a:t>
            </a:r>
            <a:r>
              <a:rPr lang="en-US" sz="3200" i="1" dirty="0" err="1">
                <a:latin typeface="Comic Sans MS"/>
                <a:cs typeface="Comic Sans MS"/>
              </a:rPr>
              <a:t>Sophien</a:t>
            </a:r>
            <a:r>
              <a:rPr lang="en-US" sz="3200" i="1" dirty="0">
                <a:latin typeface="Comic Sans MS"/>
                <a:cs typeface="Comic Sans MS"/>
              </a:rPr>
              <a:t> </a:t>
            </a:r>
            <a:r>
              <a:rPr lang="en-US" sz="3200" i="1" dirty="0" err="1" smtClean="0">
                <a:latin typeface="Comic Sans MS"/>
                <a:cs typeface="Comic Sans MS"/>
              </a:rPr>
              <a:t>Kamoun</a:t>
            </a:r>
            <a:r>
              <a:rPr lang="en-US" sz="3200" i="1" dirty="0" smtClean="0">
                <a:latin typeface="Comic Sans MS"/>
                <a:cs typeface="Comic Sans MS"/>
              </a:rPr>
              <a:t> and  </a:t>
            </a:r>
            <a:r>
              <a:rPr lang="en-US" sz="3200" i="1" u="sng" dirty="0">
                <a:latin typeface="Comic Sans MS"/>
                <a:cs typeface="Comic Sans MS"/>
              </a:rPr>
              <a:t>Dan </a:t>
            </a:r>
            <a:r>
              <a:rPr lang="en-US" sz="3200" i="1" u="sng" dirty="0" smtClean="0">
                <a:latin typeface="Comic Sans MS"/>
                <a:cs typeface="Comic Sans MS"/>
              </a:rPr>
              <a:t>MacLean.</a:t>
            </a:r>
            <a:r>
              <a:rPr lang="en-US" sz="3200" i="1" dirty="0" smtClean="0">
                <a:latin typeface="Comic Sans MS"/>
                <a:cs typeface="Comic Sans MS"/>
              </a:rPr>
              <a:t> </a:t>
            </a:r>
            <a:r>
              <a:rPr lang="en-US" sz="3200" i="1" dirty="0" err="1" smtClean="0">
                <a:latin typeface="Comic Sans MS"/>
                <a:cs typeface="Comic Sans MS"/>
              </a:rPr>
              <a:t>dan.maclean</a:t>
            </a:r>
            <a:r>
              <a:rPr lang="en-US" sz="3200" i="1" dirty="0" err="1">
                <a:latin typeface="Comic Sans MS"/>
                <a:cs typeface="Comic Sans MS"/>
              </a:rPr>
              <a:t>@tsl.ac.uk</a:t>
            </a:r>
            <a:endParaRPr lang="en-US" sz="3200" i="1" dirty="0">
              <a:latin typeface="Comic Sans MS"/>
              <a:cs typeface="Comic Sans MS"/>
            </a:endParaRPr>
          </a:p>
        </p:txBody>
      </p:sp>
      <p:pic>
        <p:nvPicPr>
          <p:cNvPr id="18" name="Picture 17"/>
          <p:cNvPicPr>
            <a:picLocks noChangeAspect="1"/>
          </p:cNvPicPr>
          <p:nvPr/>
        </p:nvPicPr>
        <p:blipFill>
          <a:blip r:embed="rId8" cstate="print"/>
          <a:stretch>
            <a:fillRect/>
          </a:stretch>
        </p:blipFill>
        <p:spPr>
          <a:xfrm>
            <a:off x="8188759" y="40878867"/>
            <a:ext cx="3204067" cy="1209083"/>
          </a:xfrm>
          <a:prstGeom prst="rect">
            <a:avLst/>
          </a:prstGeom>
        </p:spPr>
      </p:pic>
      <p:sp>
        <p:nvSpPr>
          <p:cNvPr id="11" name="Rectangle 10"/>
          <p:cNvSpPr/>
          <p:nvPr/>
        </p:nvSpPr>
        <p:spPr>
          <a:xfrm>
            <a:off x="-647873" y="288332"/>
            <a:ext cx="30242293" cy="1984172"/>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dirty="0" smtClean="0">
                <a:solidFill>
                  <a:schemeClr val="tx1"/>
                </a:solidFill>
                <a:latin typeface="Arial Black"/>
                <a:cs typeface="Arial Black"/>
              </a:rPr>
              <a:t>CROWDSOURCING EMERGENT PATHOGENOMICS</a:t>
            </a:r>
            <a:endParaRPr lang="en-US" dirty="0">
              <a:solidFill>
                <a:schemeClr val="tx1"/>
              </a:solidFill>
              <a:latin typeface="Arial Black"/>
              <a:cs typeface="Arial Black"/>
            </a:endParaRPr>
          </a:p>
        </p:txBody>
      </p:sp>
      <p:sp>
        <p:nvSpPr>
          <p:cNvPr id="12" name="Rectangle 11"/>
          <p:cNvSpPr/>
          <p:nvPr/>
        </p:nvSpPr>
        <p:spPr>
          <a:xfrm>
            <a:off x="5491124" y="1558207"/>
            <a:ext cx="18480458" cy="4018298"/>
          </a:xfrm>
          <a:prstGeom prst="rect">
            <a:avLst/>
          </a:prstGeom>
          <a:noFill/>
        </p:spPr>
        <p:txBody>
          <a:bodyPr wrap="none" lIns="91404" tIns="45702" rIns="91404" bIns="45702">
            <a:prstTxWarp prst="textSlantUp">
              <a:avLst>
                <a:gd name="adj" fmla="val 28015"/>
              </a:avLst>
            </a:prstTxWarp>
            <a:spAutoFit/>
          </a:bodyPr>
          <a:lstStyle/>
          <a:p>
            <a:pPr algn="ctr"/>
            <a:r>
              <a:rPr lang="en-GB" sz="19800" b="1" dirty="0">
                <a:ln w="76200" cmpd="sng">
                  <a:solidFill>
                    <a:srgbClr val="000000"/>
                  </a:solidFill>
                  <a:prstDash val="solid"/>
                </a:ln>
                <a:solidFill>
                  <a:srgbClr val="FFFFFF"/>
                </a:solidFill>
                <a:effectLst>
                  <a:outerShdw dir="10800000" sx="102000" sy="102000" algn="r" rotWithShape="0">
                    <a:prstClr val="black"/>
                  </a:outerShdw>
                </a:effectLst>
              </a:rPr>
              <a:t>Ash Dieback</a:t>
            </a:r>
            <a:endParaRPr lang="en-GB" sz="19800" b="1" dirty="0">
              <a:ln w="76200" cmpd="sng">
                <a:solidFill>
                  <a:srgbClr val="000000"/>
                </a:solidFill>
                <a:prstDash val="solid"/>
              </a:ln>
              <a:solidFill>
                <a:srgbClr val="FFFFFF"/>
              </a:solidFill>
              <a:effectLst>
                <a:outerShdw dir="10800000" sx="102000" sy="102000" algn="r" rotWithShape="0">
                  <a:prstClr val="black"/>
                </a:outerShdw>
              </a:effectLst>
            </a:endParaRPr>
          </a:p>
        </p:txBody>
      </p:sp>
      <p:pic>
        <p:nvPicPr>
          <p:cNvPr id="21" name="Picture 20" descr="activity2.png"/>
          <p:cNvPicPr>
            <a:picLocks noChangeAspect="1"/>
          </p:cNvPicPr>
          <p:nvPr/>
        </p:nvPicPr>
        <p:blipFill rotWithShape="1">
          <a:blip r:embed="rId9">
            <a:extLst>
              <a:ext uri="{28A0092B-C50C-407E-A947-70E740481C1C}">
                <a14:useLocalDpi xmlns:a14="http://schemas.microsoft.com/office/drawing/2010/main" val="0"/>
              </a:ext>
            </a:extLst>
          </a:blip>
          <a:srcRect t="20185" b="20370"/>
          <a:stretch/>
        </p:blipFill>
        <p:spPr>
          <a:xfrm>
            <a:off x="922868" y="22514009"/>
            <a:ext cx="6743700" cy="5612257"/>
          </a:xfrm>
          <a:prstGeom prst="rect">
            <a:avLst/>
          </a:prstGeom>
          <a:ln>
            <a:noFill/>
          </a:ln>
          <a:effectLst/>
        </p:spPr>
      </p:pic>
      <p:pic>
        <p:nvPicPr>
          <p:cNvPr id="22" name="Picture 21" descr="fold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4268" y="19100800"/>
            <a:ext cx="4554334" cy="4591664"/>
          </a:xfrm>
          <a:prstGeom prst="rect">
            <a:avLst/>
          </a:prstGeom>
          <a:ln>
            <a:noFill/>
          </a:ln>
          <a:effectLst/>
        </p:spPr>
      </p:pic>
      <p:pic>
        <p:nvPicPr>
          <p:cNvPr id="23" name="Picture 22"/>
          <p:cNvPicPr>
            <a:picLocks noChangeAspect="1"/>
          </p:cNvPicPr>
          <p:nvPr/>
        </p:nvPicPr>
        <p:blipFill rotWithShape="1">
          <a:blip r:embed="rId11"/>
          <a:srcRect l="3913"/>
          <a:stretch/>
        </p:blipFill>
        <p:spPr>
          <a:xfrm>
            <a:off x="1039422" y="14875933"/>
            <a:ext cx="6861370" cy="4224867"/>
          </a:xfrm>
          <a:prstGeom prst="rect">
            <a:avLst/>
          </a:prstGeom>
        </p:spPr>
      </p:pic>
      <p:pic>
        <p:nvPicPr>
          <p:cNvPr id="25" name="Picture 24" descr="Chalara_circos_updated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491821" y="18472437"/>
            <a:ext cx="7608894" cy="7632068"/>
          </a:xfrm>
          <a:prstGeom prst="rect">
            <a:avLst/>
          </a:prstGeom>
        </p:spPr>
      </p:pic>
      <p:sp>
        <p:nvSpPr>
          <p:cNvPr id="30" name="TextBox 29"/>
          <p:cNvSpPr txBox="1"/>
          <p:nvPr/>
        </p:nvSpPr>
        <p:spPr>
          <a:xfrm>
            <a:off x="2929467" y="7501467"/>
            <a:ext cx="2133600" cy="1338828"/>
          </a:xfrm>
          <a:prstGeom prst="rect">
            <a:avLst/>
          </a:prstGeom>
          <a:noFill/>
        </p:spPr>
        <p:txBody>
          <a:bodyPr wrap="square" rtlCol="0">
            <a:spAutoFit/>
          </a:bodyPr>
          <a:lstStyle/>
          <a:p>
            <a:endParaRPr lang="en-US" dirty="0"/>
          </a:p>
        </p:txBody>
      </p:sp>
      <p:sp>
        <p:nvSpPr>
          <p:cNvPr id="32" name="TextBox 31"/>
          <p:cNvSpPr txBox="1"/>
          <p:nvPr/>
        </p:nvSpPr>
        <p:spPr>
          <a:xfrm>
            <a:off x="922867" y="11534411"/>
            <a:ext cx="9863666" cy="230828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Ash dieback – caused by </a:t>
            </a:r>
            <a:r>
              <a:rPr lang="en-US" sz="2400" i="1" dirty="0" smtClean="0">
                <a:latin typeface="Comic Sans MS"/>
                <a:cs typeface="Comic Sans MS"/>
              </a:rPr>
              <a:t>Hymenoscyphus pseudoalbidus – </a:t>
            </a:r>
            <a:r>
              <a:rPr lang="en-US" sz="2400" dirty="0" smtClean="0">
                <a:latin typeface="Comic Sans MS"/>
                <a:cs typeface="Comic Sans MS"/>
              </a:rPr>
              <a:t>is a potent pathogen of ash trees. It causes crown dieback, lesions and cankers on stems and can kill young trees. </a:t>
            </a:r>
          </a:p>
          <a:p>
            <a:pPr algn="just"/>
            <a:r>
              <a:rPr lang="en-US" sz="2400" dirty="0" smtClean="0">
                <a:latin typeface="Comic Sans MS"/>
                <a:cs typeface="Comic Sans MS"/>
              </a:rPr>
              <a:t>Ash dieback arrived in the UK in late 2012 and spread across the country in under a year. 90% of UK ash is under threat of infection</a:t>
            </a:r>
            <a:r>
              <a:rPr lang="en-US" sz="2400" i="1" dirty="0" smtClean="0">
                <a:latin typeface="Comic Sans MS"/>
                <a:cs typeface="Comic Sans MS"/>
              </a:rPr>
              <a:t>. </a:t>
            </a:r>
            <a:r>
              <a:rPr lang="en-US" sz="2400" b="1" i="1" dirty="0" smtClean="0">
                <a:latin typeface="Comic Sans MS"/>
                <a:cs typeface="Comic Sans MS"/>
              </a:rPr>
              <a:t>Ash dieback is a potent, fast moving, emergent pathogen!! </a:t>
            </a:r>
            <a:endParaRPr lang="en-US" sz="2400" dirty="0">
              <a:latin typeface="Comic Sans MS"/>
              <a:cs typeface="Comic Sans MS"/>
            </a:endParaRPr>
          </a:p>
        </p:txBody>
      </p:sp>
      <p:sp>
        <p:nvSpPr>
          <p:cNvPr id="33" name="TextBox 32"/>
          <p:cNvSpPr txBox="1"/>
          <p:nvPr/>
        </p:nvSpPr>
        <p:spPr>
          <a:xfrm>
            <a:off x="18015352" y="9226123"/>
            <a:ext cx="9863666" cy="230828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Science is bad at responding quickly to change. Grant and publication concerns inhibit us from sharing and collaborating openly. We took a </a:t>
            </a:r>
            <a:r>
              <a:rPr lang="en-US" sz="2400" b="1" dirty="0" smtClean="0">
                <a:latin typeface="Comic Sans MS"/>
                <a:cs typeface="Comic Sans MS"/>
              </a:rPr>
              <a:t>crowdsourcing</a:t>
            </a:r>
            <a:r>
              <a:rPr lang="en-US" sz="2400" dirty="0" smtClean="0">
                <a:latin typeface="Comic Sans MS"/>
                <a:cs typeface="Comic Sans MS"/>
              </a:rPr>
              <a:t> approach to </a:t>
            </a:r>
            <a:r>
              <a:rPr lang="en-US" sz="2400" dirty="0" err="1" smtClean="0">
                <a:latin typeface="Comic Sans MS"/>
                <a:cs typeface="Comic Sans MS"/>
              </a:rPr>
              <a:t>kickstart</a:t>
            </a:r>
            <a:r>
              <a:rPr lang="en-US" sz="2400" dirty="0" smtClean="0">
                <a:latin typeface="Comic Sans MS"/>
                <a:cs typeface="Comic Sans MS"/>
              </a:rPr>
              <a:t> research into ash dieback, a new model that relies on group contributions and open data. We released data and analyses direct to anyone through our hub website at </a:t>
            </a:r>
            <a:r>
              <a:rPr lang="en-US" sz="2400" b="1" dirty="0" err="1" smtClean="0">
                <a:latin typeface="Comic Sans MS"/>
                <a:cs typeface="Comic Sans MS"/>
              </a:rPr>
              <a:t>OpenAshDieBack</a:t>
            </a:r>
            <a:r>
              <a:rPr lang="en-US" sz="2400" dirty="0" smtClean="0">
                <a:latin typeface="Comic Sans MS"/>
                <a:cs typeface="Comic Sans MS"/>
              </a:rPr>
              <a:t> </a:t>
            </a:r>
            <a:r>
              <a:rPr lang="en-US" sz="2400" b="1" dirty="0" smtClean="0">
                <a:latin typeface="Comic Sans MS"/>
                <a:cs typeface="Comic Sans MS"/>
              </a:rPr>
              <a:t>http://</a:t>
            </a:r>
            <a:r>
              <a:rPr lang="en-US" sz="2400" b="1" dirty="0" err="1" smtClean="0">
                <a:latin typeface="Comic Sans MS"/>
                <a:cs typeface="Comic Sans MS"/>
              </a:rPr>
              <a:t>oadb.tsl.ac.uk</a:t>
            </a:r>
            <a:endParaRPr lang="en-US" sz="2400" b="1" dirty="0">
              <a:latin typeface="Comic Sans MS"/>
              <a:cs typeface="Comic Sans MS"/>
            </a:endParaRPr>
          </a:p>
        </p:txBody>
      </p:sp>
      <p:sp>
        <p:nvSpPr>
          <p:cNvPr id="34" name="TextBox 33"/>
          <p:cNvSpPr txBox="1"/>
          <p:nvPr/>
        </p:nvSpPr>
        <p:spPr>
          <a:xfrm>
            <a:off x="8063638" y="14686822"/>
            <a:ext cx="3891294" cy="3785615"/>
          </a:xfrm>
          <a:prstGeom prst="rect">
            <a:avLst/>
          </a:prstGeom>
          <a:solidFill>
            <a:schemeClr val="bg1"/>
          </a:solidFill>
          <a:ln w="19050" cmpd="sng">
            <a:noFill/>
          </a:ln>
        </p:spPr>
        <p:txBody>
          <a:bodyPr wrap="square" lIns="91404" tIns="45702" rIns="91404" bIns="45702" rtlCol="0">
            <a:spAutoFit/>
          </a:bodyPr>
          <a:lstStyle/>
          <a:p>
            <a:pPr algn="just"/>
            <a:r>
              <a:rPr lang="en-US" sz="2400" dirty="0" smtClean="0">
                <a:latin typeface="Comic Sans MS"/>
                <a:cs typeface="Comic Sans MS"/>
              </a:rPr>
              <a:t>The data is held in </a:t>
            </a:r>
            <a:r>
              <a:rPr lang="en-US" sz="2400" dirty="0" err="1" smtClean="0">
                <a:latin typeface="Comic Sans MS"/>
                <a:cs typeface="Comic Sans MS"/>
              </a:rPr>
              <a:t>Git</a:t>
            </a:r>
            <a:r>
              <a:rPr lang="en-US" sz="2400" dirty="0" smtClean="0">
                <a:latin typeface="Comic Sans MS"/>
                <a:cs typeface="Comic Sans MS"/>
              </a:rPr>
              <a:t>. A version control system that manages changes to </a:t>
            </a:r>
            <a:r>
              <a:rPr lang="en-US" sz="2400" dirty="0" err="1" smtClean="0">
                <a:latin typeface="Comic Sans MS"/>
                <a:cs typeface="Comic Sans MS"/>
              </a:rPr>
              <a:t>filesets</a:t>
            </a:r>
            <a:r>
              <a:rPr lang="en-US" sz="2400" dirty="0" smtClean="0">
                <a:latin typeface="Comic Sans MS"/>
                <a:cs typeface="Comic Sans MS"/>
              </a:rPr>
              <a:t> and tracks contributions very closely. It has a simple ‘pull – change – push’ mechanism that aids work by many collaborators at one time.</a:t>
            </a:r>
            <a:endParaRPr lang="en-US" sz="2400" dirty="0">
              <a:latin typeface="Comic Sans MS"/>
              <a:cs typeface="Comic Sans MS"/>
            </a:endParaRPr>
          </a:p>
        </p:txBody>
      </p:sp>
      <p:sp>
        <p:nvSpPr>
          <p:cNvPr id="35" name="TextBox 34"/>
          <p:cNvSpPr txBox="1"/>
          <p:nvPr/>
        </p:nvSpPr>
        <p:spPr>
          <a:xfrm>
            <a:off x="893725" y="19597489"/>
            <a:ext cx="6494795" cy="1569624"/>
          </a:xfrm>
          <a:prstGeom prst="rect">
            <a:avLst/>
          </a:prstGeom>
          <a:solidFill>
            <a:schemeClr val="bg1"/>
          </a:solidFill>
          <a:ln w="19050" cmpd="sng">
            <a:noFill/>
          </a:ln>
        </p:spPr>
        <p:txBody>
          <a:bodyPr wrap="square" lIns="91404" tIns="45702" rIns="91404" bIns="45702" rtlCol="0">
            <a:spAutoFit/>
          </a:bodyPr>
          <a:lstStyle/>
          <a:p>
            <a:pPr algn="just"/>
            <a:r>
              <a:rPr lang="en-US" sz="2400" dirty="0" smtClean="0">
                <a:latin typeface="Comic Sans MS"/>
                <a:cs typeface="Comic Sans MS"/>
              </a:rPr>
              <a:t>The database is based on a simple semantic folder structure. It is easy to specify experimental metadata and find the data you need, everything has a ‘right’ place.</a:t>
            </a:r>
            <a:endParaRPr lang="en-US" sz="2400" dirty="0">
              <a:latin typeface="Comic Sans MS"/>
              <a:cs typeface="Comic Sans MS"/>
            </a:endParaRPr>
          </a:p>
        </p:txBody>
      </p:sp>
      <p:sp>
        <p:nvSpPr>
          <p:cNvPr id="36" name="TextBox 35"/>
          <p:cNvSpPr txBox="1"/>
          <p:nvPr/>
        </p:nvSpPr>
        <p:spPr>
          <a:xfrm>
            <a:off x="7666568" y="23898556"/>
            <a:ext cx="3891294" cy="3785615"/>
          </a:xfrm>
          <a:prstGeom prst="rect">
            <a:avLst/>
          </a:prstGeom>
          <a:solidFill>
            <a:schemeClr val="bg1"/>
          </a:solidFill>
          <a:ln w="19050" cmpd="sng">
            <a:noFill/>
          </a:ln>
        </p:spPr>
        <p:txBody>
          <a:bodyPr wrap="square" lIns="91404" tIns="45702" rIns="91404" bIns="45702" rtlCol="0">
            <a:spAutoFit/>
          </a:bodyPr>
          <a:lstStyle/>
          <a:p>
            <a:pPr algn="just"/>
            <a:r>
              <a:rPr lang="en-US" sz="2400" dirty="0" smtClean="0">
                <a:latin typeface="Comic Sans MS"/>
                <a:cs typeface="Comic Sans MS"/>
              </a:rPr>
              <a:t>We have a </a:t>
            </a:r>
            <a:r>
              <a:rPr lang="en-US" sz="2400" b="1" dirty="0" smtClean="0">
                <a:latin typeface="Comic Sans MS"/>
                <a:cs typeface="Comic Sans MS"/>
              </a:rPr>
              <a:t>large and active community</a:t>
            </a:r>
            <a:r>
              <a:rPr lang="en-US" sz="2400" dirty="0" smtClean="0">
                <a:latin typeface="Comic Sans MS"/>
                <a:cs typeface="Comic Sans MS"/>
              </a:rPr>
              <a:t>. We have had </a:t>
            </a:r>
            <a:r>
              <a:rPr lang="en-US" sz="2400" b="1" dirty="0" smtClean="0">
                <a:latin typeface="Comic Sans MS"/>
                <a:cs typeface="Comic Sans MS"/>
              </a:rPr>
              <a:t>more than 140 contributions</a:t>
            </a:r>
            <a:r>
              <a:rPr lang="en-US" sz="2400" dirty="0" smtClean="0">
                <a:latin typeface="Comic Sans MS"/>
                <a:cs typeface="Comic Sans MS"/>
              </a:rPr>
              <a:t> over 12 months, representing many millions of lines of analysis results (not raw data). We have 37 blog posts on </a:t>
            </a:r>
            <a:r>
              <a:rPr lang="en-US" sz="2400" b="1" dirty="0" smtClean="0">
                <a:latin typeface="Comic Sans MS"/>
                <a:cs typeface="Comic Sans MS"/>
              </a:rPr>
              <a:t>http://</a:t>
            </a:r>
            <a:r>
              <a:rPr lang="en-US" sz="2400" b="1" dirty="0" err="1" smtClean="0">
                <a:latin typeface="Comic Sans MS"/>
                <a:cs typeface="Comic Sans MS"/>
              </a:rPr>
              <a:t>oadb.tsl.ac.uk</a:t>
            </a:r>
            <a:endParaRPr lang="en-US" sz="2400" b="1" dirty="0">
              <a:latin typeface="Comic Sans MS"/>
              <a:cs typeface="Comic Sans MS"/>
            </a:endParaRPr>
          </a:p>
        </p:txBody>
      </p:sp>
      <p:pic>
        <p:nvPicPr>
          <p:cNvPr id="27" name="Picture 26" descr="dalliance_1.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9422" y="33767632"/>
            <a:ext cx="6004846" cy="5430308"/>
          </a:xfrm>
          <a:prstGeom prst="rect">
            <a:avLst/>
          </a:prstGeom>
        </p:spPr>
      </p:pic>
      <p:sp>
        <p:nvSpPr>
          <p:cNvPr id="41" name="TextBox 40"/>
          <p:cNvSpPr txBox="1"/>
          <p:nvPr/>
        </p:nvSpPr>
        <p:spPr>
          <a:xfrm>
            <a:off x="20145920" y="19997919"/>
            <a:ext cx="7483685" cy="4524279"/>
          </a:xfrm>
          <a:prstGeom prst="rect">
            <a:avLst/>
          </a:prstGeom>
          <a:solidFill>
            <a:schemeClr val="bg1"/>
          </a:solidFill>
          <a:ln w="19050" cmpd="sng">
            <a:solidFill>
              <a:schemeClr val="bg1"/>
            </a:solidFill>
          </a:ln>
        </p:spPr>
        <p:txBody>
          <a:bodyPr wrap="square" lIns="91404" tIns="45702" rIns="91404" bIns="45702" rtlCol="0">
            <a:spAutoFit/>
          </a:bodyPr>
          <a:lstStyle/>
          <a:p>
            <a:pPr algn="just"/>
            <a:r>
              <a:rPr lang="en-US" sz="2400" dirty="0" smtClean="0">
                <a:latin typeface="Comic Sans MS"/>
                <a:cs typeface="Comic Sans MS"/>
              </a:rPr>
              <a:t>Candidate effectors were catalogued by identifying potentially secreted proteins using </a:t>
            </a:r>
            <a:r>
              <a:rPr lang="en-US" sz="2400" dirty="0" err="1" smtClean="0">
                <a:latin typeface="Comic Sans MS"/>
                <a:cs typeface="Comic Sans MS"/>
              </a:rPr>
              <a:t>SignalP</a:t>
            </a:r>
            <a:r>
              <a:rPr lang="en-US" sz="2400" dirty="0" smtClean="0">
                <a:latin typeface="Comic Sans MS"/>
                <a:cs typeface="Comic Sans MS"/>
              </a:rPr>
              <a:t> 4 and </a:t>
            </a:r>
            <a:r>
              <a:rPr lang="en-US" sz="2400" dirty="0" err="1" smtClean="0">
                <a:latin typeface="Comic Sans MS"/>
                <a:cs typeface="Comic Sans MS"/>
              </a:rPr>
              <a:t>NLStradamus</a:t>
            </a:r>
            <a:r>
              <a:rPr lang="en-US" sz="2400" dirty="0" smtClean="0">
                <a:latin typeface="Comic Sans MS"/>
                <a:cs typeface="Comic Sans MS"/>
              </a:rPr>
              <a:t>. Mitochondrial target proteins and </a:t>
            </a:r>
            <a:r>
              <a:rPr lang="en-US" sz="2400" dirty="0" err="1" smtClean="0">
                <a:latin typeface="Comic Sans MS"/>
                <a:cs typeface="Comic Sans MS"/>
              </a:rPr>
              <a:t>transmembrane</a:t>
            </a:r>
            <a:r>
              <a:rPr lang="en-US" sz="2400" dirty="0" smtClean="0">
                <a:latin typeface="Comic Sans MS"/>
                <a:cs typeface="Comic Sans MS"/>
              </a:rPr>
              <a:t> domain proteins were removed using TMHMM and </a:t>
            </a:r>
            <a:r>
              <a:rPr lang="en-US" sz="2400" dirty="0" err="1" smtClean="0">
                <a:latin typeface="Comic Sans MS"/>
                <a:cs typeface="Comic Sans MS"/>
              </a:rPr>
              <a:t>TargtP</a:t>
            </a:r>
            <a:r>
              <a:rPr lang="en-US" sz="2400" dirty="0" smtClean="0">
                <a:latin typeface="Comic Sans MS"/>
                <a:cs typeface="Comic Sans MS"/>
              </a:rPr>
              <a:t>. All proteins were clustered with </a:t>
            </a:r>
            <a:r>
              <a:rPr lang="en-US" sz="2400" dirty="0" err="1" smtClean="0">
                <a:latin typeface="Comic Sans MS"/>
                <a:cs typeface="Comic Sans MS"/>
              </a:rPr>
              <a:t>OrthoMCL</a:t>
            </a:r>
            <a:r>
              <a:rPr lang="en-US" sz="2400" dirty="0" smtClean="0">
                <a:latin typeface="Comic Sans MS"/>
                <a:cs typeface="Comic Sans MS"/>
              </a:rPr>
              <a:t>, creating 593 ‘tribes’ with at least one secreted protein. These were annotated for </a:t>
            </a:r>
            <a:r>
              <a:rPr lang="en-US" sz="2400" dirty="0">
                <a:latin typeface="Comic Sans MS"/>
                <a:cs typeface="Comic Sans MS"/>
              </a:rPr>
              <a:t>known effector features as described </a:t>
            </a:r>
            <a:r>
              <a:rPr lang="en-US" sz="2400" dirty="0" smtClean="0">
                <a:latin typeface="Comic Sans MS"/>
                <a:cs typeface="Comic Sans MS"/>
              </a:rPr>
              <a:t>in more detail at: http</a:t>
            </a:r>
            <a:r>
              <a:rPr lang="en-US" sz="2400" dirty="0">
                <a:latin typeface="Comic Sans MS"/>
                <a:cs typeface="Comic Sans MS"/>
              </a:rPr>
              <a:t>://</a:t>
            </a:r>
            <a:r>
              <a:rPr lang="en-US" sz="2400" dirty="0" err="1">
                <a:latin typeface="Comic Sans MS"/>
                <a:cs typeface="Comic Sans MS"/>
              </a:rPr>
              <a:t>oadb.tsl.ac.uk</a:t>
            </a:r>
            <a:r>
              <a:rPr lang="en-US" sz="2400" dirty="0">
                <a:latin typeface="Comic Sans MS"/>
                <a:cs typeface="Comic Sans MS"/>
              </a:rPr>
              <a:t>/?p=622 </a:t>
            </a:r>
            <a:endParaRPr lang="en-US" sz="2400" dirty="0">
              <a:latin typeface="Comic Sans MS"/>
              <a:cs typeface="Comic Sans MS"/>
            </a:endParaRPr>
          </a:p>
          <a:p>
            <a:pPr algn="just"/>
            <a:endParaRPr lang="en-US" sz="2400" dirty="0">
              <a:latin typeface="Comic Sans MS"/>
              <a:cs typeface="Comic Sans MS"/>
            </a:endParaRPr>
          </a:p>
          <a:p>
            <a:pPr algn="just"/>
            <a:endParaRPr lang="en-US" sz="2400" dirty="0">
              <a:latin typeface="Comic Sans MS"/>
              <a:cs typeface="Comic Sans MS"/>
            </a:endParaRPr>
          </a:p>
        </p:txBody>
      </p:sp>
      <p:pic>
        <p:nvPicPr>
          <p:cNvPr id="24" name="Picture 23" descr="zoo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735018" y="12520622"/>
            <a:ext cx="9144000" cy="6901912"/>
          </a:xfrm>
          <a:prstGeom prst="rect">
            <a:avLst/>
          </a:prstGeom>
        </p:spPr>
      </p:pic>
      <p:pic>
        <p:nvPicPr>
          <p:cNvPr id="38" name="Picture 37" descr="NLP_analysis.png"/>
          <p:cNvPicPr>
            <a:picLocks noChangeAspect="1"/>
          </p:cNvPicPr>
          <p:nvPr/>
        </p:nvPicPr>
        <p:blipFill rotWithShape="1">
          <a:blip r:embed="rId15">
            <a:extLst>
              <a:ext uri="{28A0092B-C50C-407E-A947-70E740481C1C}">
                <a14:useLocalDpi xmlns:a14="http://schemas.microsoft.com/office/drawing/2010/main" val="0"/>
              </a:ext>
            </a:extLst>
          </a:blip>
          <a:srcRect t="35066" b="13621"/>
          <a:stretch/>
        </p:blipFill>
        <p:spPr>
          <a:xfrm>
            <a:off x="18581935" y="23414566"/>
            <a:ext cx="9247954" cy="4711700"/>
          </a:xfrm>
          <a:prstGeom prst="rect">
            <a:avLst/>
          </a:prstGeom>
        </p:spPr>
      </p:pic>
      <p:sp>
        <p:nvSpPr>
          <p:cNvPr id="42" name="TextBox 41"/>
          <p:cNvSpPr txBox="1"/>
          <p:nvPr/>
        </p:nvSpPr>
        <p:spPr>
          <a:xfrm>
            <a:off x="20313559" y="27927795"/>
            <a:ext cx="7316046" cy="3785615"/>
          </a:xfrm>
          <a:prstGeom prst="rect">
            <a:avLst/>
          </a:prstGeom>
          <a:solidFill>
            <a:schemeClr val="bg1"/>
          </a:solidFill>
          <a:ln w="19050" cmpd="sng">
            <a:solidFill>
              <a:schemeClr val="bg1"/>
            </a:solidFill>
          </a:ln>
        </p:spPr>
        <p:txBody>
          <a:bodyPr wrap="square" lIns="91404" tIns="45702" rIns="91404" bIns="45702" rtlCol="0">
            <a:spAutoFit/>
          </a:bodyPr>
          <a:lstStyle/>
          <a:p>
            <a:pPr algn="just"/>
            <a:r>
              <a:rPr lang="en-US" sz="2400" dirty="0">
                <a:latin typeface="Comic Sans MS"/>
                <a:cs typeface="Comic Sans MS"/>
              </a:rPr>
              <a:t>F</a:t>
            </a:r>
            <a:r>
              <a:rPr lang="en-US" sz="2400" dirty="0" smtClean="0">
                <a:latin typeface="Comic Sans MS"/>
                <a:cs typeface="Comic Sans MS"/>
              </a:rPr>
              <a:t>ungal </a:t>
            </a:r>
            <a:r>
              <a:rPr lang="en-US" sz="2400" dirty="0">
                <a:latin typeface="Comic Sans MS"/>
                <a:cs typeface="Comic Sans MS"/>
              </a:rPr>
              <a:t>and </a:t>
            </a:r>
            <a:r>
              <a:rPr lang="en-US" sz="2400" dirty="0" err="1">
                <a:latin typeface="Comic Sans MS"/>
                <a:cs typeface="Comic Sans MS"/>
              </a:rPr>
              <a:t>oomycete</a:t>
            </a:r>
            <a:r>
              <a:rPr lang="en-US" sz="2400" dirty="0">
                <a:latin typeface="Comic Sans MS"/>
                <a:cs typeface="Comic Sans MS"/>
              </a:rPr>
              <a:t> Nep1-like protein (NLP) sequences from public </a:t>
            </a:r>
            <a:r>
              <a:rPr lang="en-US" sz="2400" dirty="0" smtClean="0">
                <a:latin typeface="Comic Sans MS"/>
                <a:cs typeface="Comic Sans MS"/>
              </a:rPr>
              <a:t>databases were used in </a:t>
            </a:r>
            <a:r>
              <a:rPr lang="en-US" sz="2400" dirty="0" err="1" smtClean="0">
                <a:latin typeface="Comic Sans MS"/>
                <a:cs typeface="Comic Sans MS"/>
              </a:rPr>
              <a:t>tblastn</a:t>
            </a:r>
            <a:r>
              <a:rPr lang="en-US" sz="2400" dirty="0" smtClean="0">
                <a:latin typeface="Comic Sans MS"/>
                <a:cs typeface="Comic Sans MS"/>
              </a:rPr>
              <a:t> against OADB data and revealed a  </a:t>
            </a:r>
            <a:r>
              <a:rPr lang="en-US" sz="2400" i="1" dirty="0" err="1" smtClean="0">
                <a:latin typeface="Comic Sans MS"/>
                <a:cs typeface="Comic Sans MS"/>
              </a:rPr>
              <a:t>H.pseudolbidus</a:t>
            </a:r>
            <a:r>
              <a:rPr lang="en-US" sz="2400" dirty="0" smtClean="0">
                <a:latin typeface="Comic Sans MS"/>
                <a:cs typeface="Comic Sans MS"/>
              </a:rPr>
              <a:t> transcript </a:t>
            </a:r>
            <a:r>
              <a:rPr lang="en-US" sz="2400" dirty="0">
                <a:latin typeface="Comic Sans MS"/>
                <a:cs typeface="Comic Sans MS"/>
              </a:rPr>
              <a:t>with high similarity to </a:t>
            </a:r>
            <a:r>
              <a:rPr lang="en-US" sz="2400" dirty="0" smtClean="0">
                <a:latin typeface="Comic Sans MS"/>
                <a:cs typeface="Comic Sans MS"/>
              </a:rPr>
              <a:t>NLPs. The </a:t>
            </a:r>
            <a:r>
              <a:rPr lang="en-US" sz="2400" dirty="0">
                <a:latin typeface="Comic Sans MS"/>
                <a:cs typeface="Comic Sans MS"/>
              </a:rPr>
              <a:t>protein sequence was then used for </a:t>
            </a:r>
            <a:r>
              <a:rPr lang="en-US" sz="2400" dirty="0" smtClean="0">
                <a:latin typeface="Comic Sans MS"/>
                <a:cs typeface="Comic Sans MS"/>
              </a:rPr>
              <a:t>structure modeling, </a:t>
            </a:r>
            <a:r>
              <a:rPr lang="en-US" sz="2400" dirty="0">
                <a:latin typeface="Comic Sans MS"/>
                <a:cs typeface="Comic Sans MS"/>
              </a:rPr>
              <a:t>with the published </a:t>
            </a:r>
            <a:r>
              <a:rPr lang="en-US" sz="2400" dirty="0" err="1">
                <a:latin typeface="Comic Sans MS"/>
                <a:cs typeface="Comic Sans MS"/>
              </a:rPr>
              <a:t>NLPpya</a:t>
            </a:r>
            <a:r>
              <a:rPr lang="en-US" sz="2400" dirty="0">
                <a:latin typeface="Comic Sans MS"/>
                <a:cs typeface="Comic Sans MS"/>
              </a:rPr>
              <a:t> 3GNU as a </a:t>
            </a:r>
            <a:r>
              <a:rPr lang="en-US" sz="2400" dirty="0" smtClean="0">
                <a:latin typeface="Comic Sans MS"/>
                <a:cs typeface="Comic Sans MS"/>
              </a:rPr>
              <a:t>template. The predicted </a:t>
            </a:r>
            <a:r>
              <a:rPr lang="en-US" sz="2400" dirty="0">
                <a:latin typeface="Comic Sans MS"/>
                <a:cs typeface="Comic Sans MS"/>
              </a:rPr>
              <a:t>protein we identified carries all the key residues for NLP </a:t>
            </a:r>
            <a:r>
              <a:rPr lang="en-US" sz="2400" dirty="0" err="1">
                <a:latin typeface="Comic Sans MS"/>
                <a:cs typeface="Comic Sans MS"/>
              </a:rPr>
              <a:t>cytolytic</a:t>
            </a:r>
            <a:r>
              <a:rPr lang="en-US" sz="2400" dirty="0">
                <a:latin typeface="Comic Sans MS"/>
                <a:cs typeface="Comic Sans MS"/>
              </a:rPr>
              <a:t> </a:t>
            </a:r>
            <a:r>
              <a:rPr lang="en-US" sz="2400" dirty="0" smtClean="0">
                <a:latin typeface="Comic Sans MS"/>
                <a:cs typeface="Comic Sans MS"/>
              </a:rPr>
              <a:t>function (red ones). See also: http</a:t>
            </a:r>
            <a:r>
              <a:rPr lang="en-US" sz="2400" dirty="0">
                <a:latin typeface="Comic Sans MS"/>
                <a:cs typeface="Comic Sans MS"/>
              </a:rPr>
              <a:t>://</a:t>
            </a:r>
            <a:r>
              <a:rPr lang="en-US" sz="2400" dirty="0" err="1">
                <a:latin typeface="Comic Sans MS"/>
                <a:cs typeface="Comic Sans MS"/>
              </a:rPr>
              <a:t>oadb.tsl.ac.uk</a:t>
            </a:r>
            <a:r>
              <a:rPr lang="en-US" sz="2400" dirty="0">
                <a:latin typeface="Comic Sans MS"/>
                <a:cs typeface="Comic Sans MS"/>
              </a:rPr>
              <a:t>/?p</a:t>
            </a:r>
            <a:r>
              <a:rPr lang="en-US" sz="2400" dirty="0" smtClean="0">
                <a:latin typeface="Comic Sans MS"/>
                <a:cs typeface="Comic Sans MS"/>
              </a:rPr>
              <a:t>=235</a:t>
            </a:r>
            <a:endParaRPr lang="en-US" sz="2400" dirty="0">
              <a:latin typeface="Comic Sans MS"/>
              <a:cs typeface="Comic Sans MS"/>
            </a:endParaRPr>
          </a:p>
        </p:txBody>
      </p:sp>
      <p:sp>
        <p:nvSpPr>
          <p:cNvPr id="37" name="TextBox 36"/>
          <p:cNvSpPr txBox="1"/>
          <p:nvPr/>
        </p:nvSpPr>
        <p:spPr>
          <a:xfrm>
            <a:off x="12491821" y="12774621"/>
            <a:ext cx="6995960" cy="4893610"/>
          </a:xfrm>
          <a:prstGeom prst="rect">
            <a:avLst/>
          </a:prstGeom>
          <a:solidFill>
            <a:schemeClr val="bg1"/>
          </a:solidFill>
          <a:ln w="19050" cmpd="sng">
            <a:solidFill>
              <a:schemeClr val="bg1"/>
            </a:solidFill>
          </a:ln>
        </p:spPr>
        <p:txBody>
          <a:bodyPr wrap="square" lIns="91404" tIns="45702" rIns="91404" bIns="45702" rtlCol="0">
            <a:spAutoFit/>
          </a:bodyPr>
          <a:lstStyle/>
          <a:p>
            <a:pPr algn="just"/>
            <a:r>
              <a:rPr lang="en-US" sz="2400" dirty="0" smtClean="0">
                <a:latin typeface="Comic Sans MS"/>
                <a:cs typeface="Comic Sans MS"/>
              </a:rPr>
              <a:t>A genome assembly of </a:t>
            </a:r>
            <a:r>
              <a:rPr lang="en-US" sz="2400" i="1" dirty="0" err="1" smtClean="0">
                <a:latin typeface="Comic Sans MS"/>
                <a:cs typeface="Comic Sans MS"/>
              </a:rPr>
              <a:t>H.pseudoalbidus</a:t>
            </a:r>
            <a:r>
              <a:rPr lang="en-US" sz="2400" i="1" dirty="0" smtClean="0">
                <a:latin typeface="Comic Sans MS"/>
                <a:cs typeface="Comic Sans MS"/>
              </a:rPr>
              <a:t> </a:t>
            </a:r>
            <a:r>
              <a:rPr lang="en-US" sz="2400" dirty="0" smtClean="0">
                <a:latin typeface="Comic Sans MS"/>
                <a:cs typeface="Comic Sans MS"/>
              </a:rPr>
              <a:t>was provided by TGAC in Norwich. The approximately 63 Mb genome assembly is in 1672 scaffolds with N50 of 70.5 Kb. The draft genome assembly has been annotated and has an interesting structure. The peaks of back-aligned read coverage and drops in GC content (pink tracks) indicate a repeat-rich, collapsed assembly. Suggestive of a complex genome with many repeat-rich sections. See this figure in more detail at: http</a:t>
            </a:r>
            <a:r>
              <a:rPr lang="en-US" sz="2400" dirty="0">
                <a:latin typeface="Comic Sans MS"/>
                <a:cs typeface="Comic Sans MS"/>
              </a:rPr>
              <a:t>://</a:t>
            </a:r>
            <a:r>
              <a:rPr lang="en-US" sz="2400" dirty="0" err="1">
                <a:latin typeface="Comic Sans MS"/>
                <a:cs typeface="Comic Sans MS"/>
              </a:rPr>
              <a:t>dx.doi.org</a:t>
            </a:r>
            <a:r>
              <a:rPr lang="en-US" sz="2400" dirty="0">
                <a:latin typeface="Comic Sans MS"/>
                <a:cs typeface="Comic Sans MS"/>
              </a:rPr>
              <a:t>/10.6084/m9.figshare.791640</a:t>
            </a:r>
          </a:p>
          <a:p>
            <a:pPr algn="just"/>
            <a:endParaRPr lang="en-US" sz="2400" dirty="0">
              <a:latin typeface="Comic Sans MS"/>
              <a:cs typeface="Comic Sans MS"/>
            </a:endParaRPr>
          </a:p>
        </p:txBody>
      </p:sp>
      <p:sp>
        <p:nvSpPr>
          <p:cNvPr id="47" name="TextBox 46"/>
          <p:cNvSpPr txBox="1"/>
          <p:nvPr/>
        </p:nvSpPr>
        <p:spPr>
          <a:xfrm>
            <a:off x="983900" y="29514255"/>
            <a:ext cx="5960533" cy="3416320"/>
          </a:xfrm>
          <a:prstGeom prst="rect">
            <a:avLst/>
          </a:prstGeom>
          <a:noFill/>
        </p:spPr>
        <p:txBody>
          <a:bodyPr wrap="square" rtlCol="0">
            <a:spAutoFit/>
          </a:bodyPr>
          <a:lstStyle/>
          <a:p>
            <a:pPr algn="just"/>
            <a:r>
              <a:rPr lang="en-US" sz="2400" dirty="0" smtClean="0">
                <a:latin typeface="Comic Sans MS"/>
                <a:cs typeface="Comic Sans MS"/>
              </a:rPr>
              <a:t>To crowdsource from a wider crowd we have developed new tools to take contributions from specialists outside of genomics. We built </a:t>
            </a:r>
            <a:r>
              <a:rPr lang="en-US" sz="2400" dirty="0" err="1" smtClean="0">
                <a:latin typeface="Comic Sans MS"/>
                <a:cs typeface="Comic Sans MS"/>
              </a:rPr>
              <a:t>GeeFu</a:t>
            </a:r>
            <a:r>
              <a:rPr lang="en-US" sz="2400" dirty="0" smtClean="0">
                <a:latin typeface="Comic Sans MS"/>
                <a:cs typeface="Comic Sans MS"/>
              </a:rPr>
              <a:t> (</a:t>
            </a:r>
            <a:r>
              <a:rPr lang="en-US" sz="2400" dirty="0" err="1" smtClean="0">
                <a:latin typeface="Comic Sans MS"/>
                <a:cs typeface="Comic Sans MS"/>
              </a:rPr>
              <a:t>geefu.oadb.tsl.ac.uk</a:t>
            </a:r>
            <a:r>
              <a:rPr lang="en-US" sz="2400" dirty="0" smtClean="0">
                <a:latin typeface="Comic Sans MS"/>
                <a:cs typeface="Comic Sans MS"/>
              </a:rPr>
              <a:t>) – a crowdsourcing genome browser that incorporates common graphical interfaces for feature editing, BLAST functions and Wiki capability.</a:t>
            </a:r>
            <a:endParaRPr lang="en-US" sz="2400" dirty="0">
              <a:latin typeface="Comic Sans MS"/>
              <a:cs typeface="Comic Sans MS"/>
            </a:endParaRPr>
          </a:p>
        </p:txBody>
      </p:sp>
      <p:sp>
        <p:nvSpPr>
          <p:cNvPr id="48" name="TextBox 47"/>
          <p:cNvSpPr txBox="1"/>
          <p:nvPr/>
        </p:nvSpPr>
        <p:spPr>
          <a:xfrm>
            <a:off x="7249233" y="36914122"/>
            <a:ext cx="5960533" cy="2308324"/>
          </a:xfrm>
          <a:prstGeom prst="rect">
            <a:avLst/>
          </a:prstGeom>
          <a:noFill/>
        </p:spPr>
        <p:txBody>
          <a:bodyPr wrap="square" rtlCol="0">
            <a:spAutoFit/>
          </a:bodyPr>
          <a:lstStyle/>
          <a:p>
            <a:r>
              <a:rPr lang="en-US" sz="2400" dirty="0" err="1" smtClean="0">
                <a:latin typeface="Comic Sans MS"/>
                <a:cs typeface="Comic Sans MS"/>
              </a:rPr>
              <a:t>GeeFu</a:t>
            </a:r>
            <a:r>
              <a:rPr lang="en-US" sz="2400" dirty="0" smtClean="0">
                <a:latin typeface="Comic Sans MS"/>
                <a:cs typeface="Comic Sans MS"/>
              </a:rPr>
              <a:t> coordinates </a:t>
            </a:r>
            <a:r>
              <a:rPr lang="en-US" sz="2400" dirty="0">
                <a:latin typeface="Comic Sans MS"/>
                <a:cs typeface="Comic Sans MS"/>
              </a:rPr>
              <a:t>automatic exchange and concurrency of data between the apps and </a:t>
            </a:r>
            <a:r>
              <a:rPr lang="en-US" sz="2400" dirty="0" err="1">
                <a:latin typeface="Comic Sans MS"/>
                <a:cs typeface="Comic Sans MS"/>
              </a:rPr>
              <a:t>G</a:t>
            </a:r>
            <a:r>
              <a:rPr lang="en-US" sz="2400" dirty="0" err="1" smtClean="0">
                <a:latin typeface="Comic Sans MS"/>
                <a:cs typeface="Comic Sans MS"/>
              </a:rPr>
              <a:t>it</a:t>
            </a:r>
            <a:r>
              <a:rPr lang="en-US" sz="2400" dirty="0" smtClean="0">
                <a:latin typeface="Comic Sans MS"/>
                <a:cs typeface="Comic Sans MS"/>
              </a:rPr>
              <a:t>, </a:t>
            </a:r>
            <a:r>
              <a:rPr lang="en-US" sz="2400" dirty="0">
                <a:latin typeface="Comic Sans MS"/>
                <a:cs typeface="Comic Sans MS"/>
              </a:rPr>
              <a:t>making sure that contributions from these other tools are tracked into </a:t>
            </a:r>
            <a:r>
              <a:rPr lang="en-US" sz="2400" dirty="0" smtClean="0">
                <a:latin typeface="Comic Sans MS"/>
                <a:cs typeface="Comic Sans MS"/>
              </a:rPr>
              <a:t>the main OADB repository.  </a:t>
            </a:r>
            <a:endParaRPr lang="en-US" sz="2400" dirty="0">
              <a:latin typeface="Comic Sans MS"/>
              <a:cs typeface="Comic Sans MS"/>
            </a:endParaRPr>
          </a:p>
        </p:txBody>
      </p:sp>
      <p:pic>
        <p:nvPicPr>
          <p:cNvPr id="49" name="Picture 48"/>
          <p:cNvPicPr>
            <a:picLocks noChangeAspect="1"/>
          </p:cNvPicPr>
          <p:nvPr/>
        </p:nvPicPr>
        <p:blipFill>
          <a:blip r:embed="rId16"/>
          <a:stretch>
            <a:fillRect/>
          </a:stretch>
        </p:blipFill>
        <p:spPr>
          <a:xfrm>
            <a:off x="5768482" y="41182956"/>
            <a:ext cx="2201810" cy="844384"/>
          </a:xfrm>
          <a:prstGeom prst="rect">
            <a:avLst/>
          </a:prstGeom>
        </p:spPr>
      </p:pic>
      <p:pic>
        <p:nvPicPr>
          <p:cNvPr id="51" name="Picture 50"/>
          <p:cNvPicPr>
            <a:picLocks noChangeAspect="1"/>
          </p:cNvPicPr>
          <p:nvPr/>
        </p:nvPicPr>
        <p:blipFill>
          <a:blip r:embed="rId17"/>
          <a:stretch>
            <a:fillRect/>
          </a:stretch>
        </p:blipFill>
        <p:spPr>
          <a:xfrm>
            <a:off x="5963383" y="40455228"/>
            <a:ext cx="1937409" cy="551575"/>
          </a:xfrm>
          <a:prstGeom prst="rect">
            <a:avLst/>
          </a:prstGeom>
          <a:noFill/>
        </p:spPr>
      </p:pic>
      <p:pic>
        <p:nvPicPr>
          <p:cNvPr id="52" name="Picture 51"/>
          <p:cNvPicPr>
            <a:picLocks noChangeAspect="1"/>
          </p:cNvPicPr>
          <p:nvPr/>
        </p:nvPicPr>
        <p:blipFill>
          <a:blip r:embed="rId18"/>
          <a:stretch>
            <a:fillRect/>
          </a:stretch>
        </p:blipFill>
        <p:spPr>
          <a:xfrm>
            <a:off x="11552021" y="40463906"/>
            <a:ext cx="1879600" cy="1580398"/>
          </a:xfrm>
          <a:prstGeom prst="rect">
            <a:avLst/>
          </a:prstGeom>
        </p:spPr>
      </p:pic>
      <p:pic>
        <p:nvPicPr>
          <p:cNvPr id="53" name="Picture 52"/>
          <p:cNvPicPr>
            <a:picLocks noChangeAspect="1"/>
          </p:cNvPicPr>
          <p:nvPr/>
        </p:nvPicPr>
        <p:blipFill>
          <a:blip r:embed="rId19"/>
          <a:stretch>
            <a:fillRect/>
          </a:stretch>
        </p:blipFill>
        <p:spPr>
          <a:xfrm>
            <a:off x="893725" y="40302101"/>
            <a:ext cx="3238500" cy="1727200"/>
          </a:xfrm>
          <a:prstGeom prst="rect">
            <a:avLst/>
          </a:prstGeom>
        </p:spPr>
      </p:pic>
      <p:pic>
        <p:nvPicPr>
          <p:cNvPr id="19" name="Picture 18" descr="gatsby-logo.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32225" y="40719220"/>
            <a:ext cx="1244171" cy="1244168"/>
          </a:xfrm>
          <a:prstGeom prst="rect">
            <a:avLst/>
          </a:prstGeom>
          <a:noFill/>
        </p:spPr>
      </p:pic>
      <p:sp>
        <p:nvSpPr>
          <p:cNvPr id="55" name="Rectangle 54"/>
          <p:cNvSpPr/>
          <p:nvPr/>
        </p:nvSpPr>
        <p:spPr>
          <a:xfrm>
            <a:off x="1039422" y="14017988"/>
            <a:ext cx="1091551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O</a:t>
            </a:r>
            <a:r>
              <a:rPr lang="en-US" sz="2400" dirty="0" smtClean="0">
                <a:solidFill>
                  <a:schemeClr val="tx1"/>
                </a:solidFill>
                <a:latin typeface="Arial Black"/>
                <a:cs typeface="Arial Black"/>
              </a:rPr>
              <a:t>ADB.TSL.AC.UK – A HUB FOR AN ACTIVE COMMUNITY </a:t>
            </a:r>
            <a:endParaRPr lang="en-US" sz="2400" dirty="0">
              <a:solidFill>
                <a:schemeClr val="tx1"/>
              </a:solidFill>
              <a:latin typeface="Arial Black"/>
              <a:cs typeface="Arial Black"/>
            </a:endParaRPr>
          </a:p>
        </p:txBody>
      </p:sp>
      <p:sp>
        <p:nvSpPr>
          <p:cNvPr id="56" name="Rectangle 55"/>
          <p:cNvSpPr/>
          <p:nvPr/>
        </p:nvSpPr>
        <p:spPr>
          <a:xfrm>
            <a:off x="13056072" y="11961151"/>
            <a:ext cx="1432936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RESULTS ON OADB</a:t>
            </a:r>
            <a:endParaRPr lang="en-US" sz="2400" dirty="0">
              <a:solidFill>
                <a:schemeClr val="tx1"/>
              </a:solidFill>
              <a:latin typeface="Arial Black"/>
              <a:cs typeface="Arial Black"/>
            </a:endParaRPr>
          </a:p>
        </p:txBody>
      </p:sp>
      <p:sp>
        <p:nvSpPr>
          <p:cNvPr id="57" name="Rectangle 56"/>
          <p:cNvSpPr/>
          <p:nvPr/>
        </p:nvSpPr>
        <p:spPr>
          <a:xfrm>
            <a:off x="1108923" y="28469489"/>
            <a:ext cx="1091551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GEEFU – NEW TOOLS FOR ALL CONTRIBUTORS</a:t>
            </a:r>
            <a:endParaRPr lang="en-US" sz="2400" dirty="0">
              <a:solidFill>
                <a:schemeClr val="tx1"/>
              </a:solidFill>
              <a:latin typeface="Arial Black"/>
              <a:cs typeface="Arial Black"/>
            </a:endParaRPr>
          </a:p>
        </p:txBody>
      </p:sp>
      <p:sp>
        <p:nvSpPr>
          <p:cNvPr id="58" name="Rectangle 57"/>
          <p:cNvSpPr/>
          <p:nvPr/>
        </p:nvSpPr>
        <p:spPr>
          <a:xfrm>
            <a:off x="16315056" y="32376409"/>
            <a:ext cx="1091551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CROWDSOURCING – A GREAT WAY TO LAUNCH NEW PROJECTS</a:t>
            </a:r>
            <a:endParaRPr lang="en-US" sz="2400" dirty="0">
              <a:solidFill>
                <a:schemeClr val="tx1"/>
              </a:solidFill>
              <a:latin typeface="Arial Black"/>
              <a:cs typeface="Arial Black"/>
            </a:endParaRPr>
          </a:p>
        </p:txBody>
      </p:sp>
      <p:sp>
        <p:nvSpPr>
          <p:cNvPr id="61" name="TextBox 60"/>
          <p:cNvSpPr txBox="1"/>
          <p:nvPr/>
        </p:nvSpPr>
        <p:spPr>
          <a:xfrm>
            <a:off x="14556761" y="34012262"/>
            <a:ext cx="5326592" cy="5262942"/>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Our crowdsourcing approach really </a:t>
            </a:r>
            <a:r>
              <a:rPr lang="en-US" sz="2400" dirty="0" err="1" smtClean="0">
                <a:latin typeface="Comic Sans MS"/>
                <a:cs typeface="Comic Sans MS"/>
              </a:rPr>
              <a:t>kickstarted</a:t>
            </a:r>
            <a:r>
              <a:rPr lang="en-US" sz="2400" dirty="0" smtClean="0">
                <a:latin typeface="Comic Sans MS"/>
                <a:cs typeface="Comic Sans MS"/>
              </a:rPr>
              <a:t> the study of genomics of </a:t>
            </a:r>
            <a:r>
              <a:rPr lang="en-US" sz="2400" i="1" dirty="0" smtClean="0">
                <a:latin typeface="Comic Sans MS"/>
                <a:cs typeface="Comic Sans MS"/>
              </a:rPr>
              <a:t>Hymenoscyphus pseudoalbidus. </a:t>
            </a:r>
            <a:r>
              <a:rPr lang="en-US" sz="2400" dirty="0" smtClean="0">
                <a:latin typeface="Comic Sans MS"/>
                <a:cs typeface="Comic Sans MS"/>
              </a:rPr>
              <a:t>The early availability of and easy access to data brought in a lot of analysis from across the world and a great deal was learned in a short time. </a:t>
            </a:r>
          </a:p>
          <a:p>
            <a:pPr algn="just"/>
            <a:endParaRPr lang="en-US" sz="2400" dirty="0">
              <a:latin typeface="Comic Sans MS"/>
              <a:cs typeface="Comic Sans MS"/>
            </a:endParaRPr>
          </a:p>
          <a:p>
            <a:pPr algn="just"/>
            <a:r>
              <a:rPr lang="en-US" sz="2400" dirty="0" smtClean="0">
                <a:latin typeface="Comic Sans MS"/>
                <a:cs typeface="Comic Sans MS"/>
              </a:rPr>
              <a:t>We reached </a:t>
            </a:r>
            <a:r>
              <a:rPr lang="en-US" sz="2400" dirty="0" err="1" smtClean="0">
                <a:latin typeface="Comic Sans MS"/>
                <a:cs typeface="Comic Sans MS"/>
              </a:rPr>
              <a:t>bioinformaticians</a:t>
            </a:r>
            <a:r>
              <a:rPr lang="en-US" sz="2400" dirty="0" smtClean="0">
                <a:latin typeface="Comic Sans MS"/>
                <a:cs typeface="Comic Sans MS"/>
              </a:rPr>
              <a:t>, </a:t>
            </a:r>
            <a:r>
              <a:rPr lang="en-US" sz="2400" dirty="0" err="1" smtClean="0">
                <a:latin typeface="Comic Sans MS"/>
                <a:cs typeface="Comic Sans MS"/>
              </a:rPr>
              <a:t>genomicists</a:t>
            </a:r>
            <a:r>
              <a:rPr lang="en-US" sz="2400" dirty="0" smtClean="0">
                <a:latin typeface="Comic Sans MS"/>
                <a:cs typeface="Comic Sans MS"/>
              </a:rPr>
              <a:t> and bench and field biologists by making the data available in forms that each could use. </a:t>
            </a:r>
            <a:endParaRPr lang="en-US" sz="2400" b="1" dirty="0">
              <a:latin typeface="Comic Sans MS"/>
              <a:cs typeface="Comic Sans MS"/>
            </a:endParaRPr>
          </a:p>
        </p:txBody>
      </p:sp>
      <p:sp>
        <p:nvSpPr>
          <p:cNvPr id="44" name="8-Point Star 43"/>
          <p:cNvSpPr/>
          <p:nvPr/>
        </p:nvSpPr>
        <p:spPr>
          <a:xfrm>
            <a:off x="11207268" y="26104505"/>
            <a:ext cx="9106291" cy="7288028"/>
          </a:xfrm>
          <a:prstGeom prst="star8">
            <a:avLst>
              <a:gd name="adj" fmla="val 33782"/>
            </a:avLst>
          </a:prstGeom>
          <a:solidFill>
            <a:srgbClr val="FDFF3F"/>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12716933" y="27124784"/>
            <a:ext cx="6197600" cy="954107"/>
          </a:xfrm>
          <a:prstGeom prst="rect">
            <a:avLst/>
          </a:prstGeom>
          <a:noFill/>
        </p:spPr>
        <p:txBody>
          <a:bodyPr wrap="square" rtlCol="0">
            <a:spAutoFit/>
          </a:bodyPr>
          <a:lstStyle/>
          <a:p>
            <a:pPr algn="ctr"/>
            <a:r>
              <a:rPr lang="en-US" sz="2800" b="1" dirty="0" smtClean="0">
                <a:latin typeface="Arial"/>
                <a:cs typeface="Arial"/>
              </a:rPr>
              <a:t>MANY</a:t>
            </a:r>
          </a:p>
          <a:p>
            <a:pPr algn="ctr"/>
            <a:r>
              <a:rPr lang="en-US" sz="2800" b="1" dirty="0" smtClean="0">
                <a:latin typeface="Arial"/>
                <a:cs typeface="Arial"/>
              </a:rPr>
              <a:t> MORE DATASETS ON OADB</a:t>
            </a:r>
            <a:endParaRPr lang="en-US" sz="2800" b="1" dirty="0">
              <a:latin typeface="Arial"/>
              <a:cs typeface="Arial"/>
            </a:endParaRPr>
          </a:p>
        </p:txBody>
      </p:sp>
      <p:sp>
        <p:nvSpPr>
          <p:cNvPr id="46" name="TextBox 45"/>
          <p:cNvSpPr txBox="1"/>
          <p:nvPr/>
        </p:nvSpPr>
        <p:spPr>
          <a:xfrm>
            <a:off x="12954000" y="28590757"/>
            <a:ext cx="5960533" cy="3785652"/>
          </a:xfrm>
          <a:prstGeom prst="rect">
            <a:avLst/>
          </a:prstGeom>
          <a:noFill/>
        </p:spPr>
        <p:txBody>
          <a:bodyPr wrap="square" rtlCol="0">
            <a:spAutoFit/>
          </a:bodyPr>
          <a:lstStyle/>
          <a:p>
            <a:r>
              <a:rPr lang="en-US" sz="2400" b="1" dirty="0" smtClean="0">
                <a:latin typeface="Arial"/>
                <a:cs typeface="Arial"/>
              </a:rPr>
              <a:t>&gt;25 </a:t>
            </a:r>
            <a:r>
              <a:rPr lang="en-US" sz="2400" b="1" i="1" dirty="0" err="1" smtClean="0">
                <a:latin typeface="Arial"/>
                <a:cs typeface="Arial"/>
              </a:rPr>
              <a:t>H.pseudoalbidus</a:t>
            </a:r>
            <a:r>
              <a:rPr lang="en-US" sz="2400" b="1" dirty="0">
                <a:latin typeface="Arial"/>
                <a:cs typeface="Arial"/>
              </a:rPr>
              <a:t> </a:t>
            </a:r>
            <a:r>
              <a:rPr lang="en-US" sz="2400" b="1" dirty="0" smtClean="0">
                <a:latin typeface="Arial"/>
                <a:cs typeface="Arial"/>
              </a:rPr>
              <a:t>isolate genomes</a:t>
            </a:r>
          </a:p>
          <a:p>
            <a:r>
              <a:rPr lang="en-US" sz="2400" b="1" dirty="0" smtClean="0">
                <a:latin typeface="Arial"/>
                <a:cs typeface="Arial"/>
              </a:rPr>
              <a:t>(from UK</a:t>
            </a:r>
          </a:p>
          <a:p>
            <a:r>
              <a:rPr lang="en-US" sz="2400" b="1" dirty="0" smtClean="0">
                <a:latin typeface="Arial"/>
                <a:cs typeface="Arial"/>
              </a:rPr>
              <a:t>&gt;25 </a:t>
            </a:r>
            <a:r>
              <a:rPr lang="en-US" sz="2400" b="1" i="1" dirty="0" err="1" smtClean="0">
                <a:latin typeface="Arial"/>
                <a:cs typeface="Arial"/>
              </a:rPr>
              <a:t>H.pseudoalbidus</a:t>
            </a:r>
            <a:r>
              <a:rPr lang="en-US" sz="2400" b="1" i="1" dirty="0" smtClean="0">
                <a:latin typeface="Arial"/>
                <a:cs typeface="Arial"/>
              </a:rPr>
              <a:t> </a:t>
            </a:r>
            <a:r>
              <a:rPr lang="en-US" sz="2400" b="1" i="1" dirty="0" err="1" smtClean="0">
                <a:latin typeface="Arial"/>
                <a:cs typeface="Arial"/>
              </a:rPr>
              <a:t>transcriptomes</a:t>
            </a:r>
            <a:endParaRPr lang="en-US" sz="2400" b="1" i="1" dirty="0" smtClean="0">
              <a:latin typeface="Arial"/>
              <a:cs typeface="Arial"/>
            </a:endParaRPr>
          </a:p>
          <a:p>
            <a:r>
              <a:rPr lang="en-US" sz="2400" b="1" i="1" dirty="0" smtClean="0">
                <a:latin typeface="Arial"/>
                <a:cs typeface="Arial"/>
              </a:rPr>
              <a:t>(from UK, France and Japan)</a:t>
            </a:r>
          </a:p>
          <a:p>
            <a:r>
              <a:rPr lang="en-US" sz="2400" b="1" dirty="0" smtClean="0">
                <a:latin typeface="Arial"/>
                <a:cs typeface="Arial"/>
              </a:rPr>
              <a:t>2 Ash genomes, from UK and Denmark</a:t>
            </a:r>
          </a:p>
          <a:p>
            <a:r>
              <a:rPr lang="en-US" sz="2400" b="1" dirty="0" smtClean="0">
                <a:latin typeface="Arial"/>
                <a:cs typeface="Arial"/>
              </a:rPr>
              <a:t>2 Ash </a:t>
            </a:r>
            <a:r>
              <a:rPr lang="en-US" sz="2400" b="1" dirty="0" err="1" smtClean="0">
                <a:latin typeface="Arial"/>
                <a:cs typeface="Arial"/>
              </a:rPr>
              <a:t>transcriptomes</a:t>
            </a:r>
            <a:r>
              <a:rPr lang="en-US" sz="2400" b="1" dirty="0" smtClean="0">
                <a:latin typeface="Arial"/>
                <a:cs typeface="Arial"/>
              </a:rPr>
              <a:t>, from UK</a:t>
            </a:r>
          </a:p>
          <a:p>
            <a:endParaRPr lang="en-US" sz="2400" b="1" dirty="0">
              <a:latin typeface="Arial"/>
              <a:cs typeface="Arial"/>
            </a:endParaRPr>
          </a:p>
          <a:p>
            <a:r>
              <a:rPr lang="en-US" sz="2400" b="1" dirty="0" smtClean="0">
                <a:latin typeface="Arial"/>
                <a:cs typeface="Arial"/>
              </a:rPr>
              <a:t>Assemblies of each of the above</a:t>
            </a:r>
          </a:p>
          <a:p>
            <a:endParaRPr lang="en-US" sz="2400" b="1" dirty="0" smtClean="0">
              <a:latin typeface="Arial"/>
              <a:cs typeface="Arial"/>
            </a:endParaRPr>
          </a:p>
          <a:p>
            <a:endParaRPr lang="en-US" sz="2400" b="1" dirty="0">
              <a:latin typeface="Arial"/>
              <a:cs typeface="Arial"/>
            </a:endParaRPr>
          </a:p>
        </p:txBody>
      </p:sp>
      <p:sp>
        <p:nvSpPr>
          <p:cNvPr id="62" name="TextBox 61"/>
          <p:cNvSpPr txBox="1"/>
          <p:nvPr/>
        </p:nvSpPr>
        <p:spPr>
          <a:xfrm>
            <a:off x="22772548" y="34434289"/>
            <a:ext cx="5326592" cy="230828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To read this story in more detail please see our pre-print at</a:t>
            </a:r>
          </a:p>
          <a:p>
            <a:pPr algn="just"/>
            <a:endParaRPr lang="en-US" sz="2400" dirty="0">
              <a:latin typeface="Comic Sans MS"/>
              <a:cs typeface="Comic Sans MS"/>
            </a:endParaRPr>
          </a:p>
          <a:p>
            <a:pPr algn="just"/>
            <a:r>
              <a:rPr lang="en-US" sz="2400" dirty="0">
                <a:latin typeface="Comic Sans MS"/>
                <a:cs typeface="Comic Sans MS"/>
              </a:rPr>
              <a:t>http://</a:t>
            </a:r>
            <a:r>
              <a:rPr lang="en-US" sz="2400" dirty="0" err="1">
                <a:latin typeface="Comic Sans MS"/>
                <a:cs typeface="Comic Sans MS"/>
              </a:rPr>
              <a:t>biorxiv.org</a:t>
            </a:r>
            <a:r>
              <a:rPr lang="en-US" sz="2400" dirty="0">
                <a:latin typeface="Comic Sans MS"/>
                <a:cs typeface="Comic Sans MS"/>
              </a:rPr>
              <a:t>/content/early/2014/04/25/004564</a:t>
            </a:r>
          </a:p>
          <a:p>
            <a:pPr algn="just"/>
            <a:endParaRPr lang="en-US" sz="2400" dirty="0" smtClean="0">
              <a:latin typeface="Comic Sans MS"/>
              <a:cs typeface="Comic Sans MS"/>
            </a:endParaRPr>
          </a:p>
        </p:txBody>
      </p:sp>
      <p:sp>
        <p:nvSpPr>
          <p:cNvPr id="63" name="TextBox 62"/>
          <p:cNvSpPr txBox="1"/>
          <p:nvPr/>
        </p:nvSpPr>
        <p:spPr>
          <a:xfrm>
            <a:off x="14742834" y="41565712"/>
            <a:ext cx="13356317" cy="46162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All links in this poster available through: http</a:t>
            </a:r>
            <a:r>
              <a:rPr lang="en-US" sz="2400" dirty="0">
                <a:latin typeface="Comic Sans MS"/>
                <a:cs typeface="Comic Sans MS"/>
              </a:rPr>
              <a:t>:/</a:t>
            </a:r>
            <a:r>
              <a:rPr lang="en-US" sz="2400" dirty="0" smtClean="0">
                <a:latin typeface="Comic Sans MS"/>
                <a:cs typeface="Comic Sans MS"/>
              </a:rPr>
              <a:t>/</a:t>
            </a:r>
            <a:r>
              <a:rPr lang="en-US" sz="2400" dirty="0" err="1" smtClean="0">
                <a:latin typeface="Comic Sans MS"/>
                <a:cs typeface="Comic Sans MS"/>
              </a:rPr>
              <a:t>tinyurl.com</a:t>
            </a:r>
            <a:r>
              <a:rPr lang="en-US" sz="2400" dirty="0" smtClean="0">
                <a:latin typeface="Comic Sans MS"/>
                <a:cs typeface="Comic Sans MS"/>
              </a:rPr>
              <a:t>/</a:t>
            </a:r>
            <a:r>
              <a:rPr lang="en-US" sz="2400" dirty="0" err="1" smtClean="0">
                <a:latin typeface="Comic Sans MS"/>
                <a:cs typeface="Comic Sans MS"/>
              </a:rPr>
              <a:t>danmaclean</a:t>
            </a:r>
            <a:endParaRPr lang="en-US" sz="2400" dirty="0">
              <a:latin typeface="Comic Sans MS"/>
              <a:cs typeface="Comic Sans MS"/>
            </a:endParaRPr>
          </a:p>
        </p:txBody>
      </p:sp>
    </p:spTree>
    <p:extLst>
      <p:ext uri="{BB962C8B-B14F-4D97-AF65-F5344CB8AC3E}">
        <p14:creationId xmlns:p14="http://schemas.microsoft.com/office/powerpoint/2010/main" val="3697297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1430</TotalTime>
  <Words>807</Words>
  <Application>Microsoft Macintosh PowerPoint</Application>
  <PresentationFormat>Custom</PresentationFormat>
  <Paragraphs>36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 (TSL)</dc:creator>
  <cp:lastModifiedBy>Dan MacLean (TSL)</cp:lastModifiedBy>
  <cp:revision>39</cp:revision>
  <dcterms:created xsi:type="dcterms:W3CDTF">2014-06-04T16:01:46Z</dcterms:created>
  <dcterms:modified xsi:type="dcterms:W3CDTF">2014-06-10T16:13:12Z</dcterms:modified>
</cp:coreProperties>
</file>